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837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754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1145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8777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4619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8589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3035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568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72315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3154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72269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DEF58-D1CB-46C0-BC5B-7AC713F312E6}" type="datetimeFigureOut">
              <a:rPr lang="cs-CZ" smtClean="0"/>
              <a:pPr/>
              <a:t>17.3.2013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B95F4-51C6-491D-9E5E-30C94DA872B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2941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OPAKOVÁNÍ SÍDLA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Křížovka k tématu sídla. 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cs-CZ" sz="4000" dirty="0" smtClean="0"/>
              <a:t>KŘÍŽOVKA SÍDLA - ZADÁNÍ</a:t>
            </a:r>
            <a:endParaRPr lang="cs-CZ" sz="4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 smtClean="0"/>
              <a:t>1) Spojení </a:t>
            </a:r>
            <a:r>
              <a:rPr lang="cs-CZ" sz="1800" dirty="0"/>
              <a:t>více aglomerací či </a:t>
            </a:r>
            <a:r>
              <a:rPr lang="cs-CZ" sz="1800" dirty="0" smtClean="0"/>
              <a:t>konurbací ve shluky měst, většinou s více než 10 mil. obyvatel. (9/9)</a:t>
            </a:r>
          </a:p>
          <a:p>
            <a:pPr marL="0" indent="0">
              <a:buNone/>
            </a:pPr>
            <a:r>
              <a:rPr lang="cs-CZ" sz="1800" dirty="0" smtClean="0"/>
              <a:t>2</a:t>
            </a:r>
            <a:r>
              <a:rPr lang="cs-CZ" sz="1800" dirty="0"/>
              <a:t>) </a:t>
            </a:r>
            <a:r>
              <a:rPr lang="cs-CZ" sz="1800" dirty="0" smtClean="0"/>
              <a:t>Územní uspořádání města do jednotlivých zón – např. historické jádro, obytné zóny, průmyslové zóny atd. se nazývá……. města (9/4)</a:t>
            </a:r>
          </a:p>
          <a:p>
            <a:pPr marL="0" indent="0">
              <a:buNone/>
            </a:pPr>
            <a:r>
              <a:rPr lang="cs-CZ" sz="1800" dirty="0" smtClean="0"/>
              <a:t>3) Neboli souměstí, je několik měst nebo aglomerací srostlých v jednu souvisle zastavěnou plochu (např. Hradec Králové – Pardubice = </a:t>
            </a:r>
            <a:r>
              <a:rPr lang="cs-CZ" sz="1800" dirty="0" err="1" smtClean="0"/>
              <a:t>Hradubice</a:t>
            </a:r>
            <a:r>
              <a:rPr lang="cs-CZ" sz="1800" dirty="0" smtClean="0"/>
              <a:t>) (9/6)</a:t>
            </a:r>
          </a:p>
          <a:p>
            <a:pPr marL="0" indent="0">
              <a:buNone/>
            </a:pPr>
            <a:r>
              <a:rPr lang="cs-CZ" sz="1800" dirty="0" smtClean="0"/>
              <a:t>4) Čtvrté největší České lázně a </a:t>
            </a:r>
            <a:r>
              <a:rPr lang="cs-CZ" sz="1800" dirty="0"/>
              <a:t>největší </a:t>
            </a:r>
            <a:r>
              <a:rPr lang="cs-CZ" sz="1800" dirty="0" smtClean="0"/>
              <a:t>lázně na Moravě. (10/2)</a:t>
            </a:r>
          </a:p>
          <a:p>
            <a:pPr marL="0" indent="0">
              <a:buNone/>
            </a:pPr>
            <a:r>
              <a:rPr lang="cs-CZ" sz="1800" dirty="0" smtClean="0"/>
              <a:t>5) Hlavní město Itálie – italsky. (4/1)</a:t>
            </a:r>
          </a:p>
          <a:p>
            <a:pPr marL="0" indent="0">
              <a:buNone/>
            </a:pPr>
            <a:r>
              <a:rPr lang="cs-CZ" sz="1800" dirty="0" smtClean="0"/>
              <a:t>6) Díky administrativním účelům (funkci) vzniklo brazilské hlavní město… (8/1)</a:t>
            </a:r>
          </a:p>
          <a:p>
            <a:pPr marL="0" indent="0">
              <a:buNone/>
            </a:pPr>
            <a:r>
              <a:rPr lang="cs-CZ" sz="1800" dirty="0" smtClean="0"/>
              <a:t>7) U tohoto Slezského města převládá obytná funkce, byl </a:t>
            </a:r>
            <a:r>
              <a:rPr lang="cs-CZ" sz="1800" dirty="0"/>
              <a:t>vystavěn jako satelitní město Ostravy v 2. polovině 20. století - nachází se na spojnici Ostravy a Českého Těšína. </a:t>
            </a:r>
            <a:r>
              <a:rPr lang="cs-CZ" sz="1800" dirty="0" smtClean="0"/>
              <a:t>(7/2)</a:t>
            </a:r>
          </a:p>
          <a:p>
            <a:pPr marL="0" indent="0">
              <a:buNone/>
            </a:pPr>
            <a:r>
              <a:rPr lang="cs-CZ" sz="1800" dirty="0" smtClean="0"/>
              <a:t>8) Toto významné globální město je součástí </a:t>
            </a:r>
            <a:r>
              <a:rPr lang="cs-CZ" sz="1800" dirty="0" err="1" smtClean="0"/>
              <a:t>megapolis</a:t>
            </a:r>
            <a:r>
              <a:rPr lang="cs-CZ" sz="1800" dirty="0" smtClean="0"/>
              <a:t> na severovýchodě USA. (7/1  - dvě slova bez mezery)</a:t>
            </a:r>
          </a:p>
          <a:p>
            <a:pPr marL="0" indent="0">
              <a:buNone/>
            </a:pPr>
            <a:r>
              <a:rPr lang="cs-CZ" sz="1800" dirty="0" smtClean="0"/>
              <a:t>9) Nejlidnatější město dneška, v překladu název </a:t>
            </a:r>
            <a:r>
              <a:rPr lang="cs-CZ" sz="1800" dirty="0"/>
              <a:t>znamená Východní hlavní město</a:t>
            </a:r>
            <a:r>
              <a:rPr lang="cs-CZ" sz="1800" dirty="0" smtClean="0"/>
              <a:t>. (5/4)</a:t>
            </a:r>
          </a:p>
          <a:p>
            <a:pPr marL="0" indent="0">
              <a:buNone/>
            </a:pPr>
            <a:r>
              <a:rPr lang="cs-CZ" sz="1800" dirty="0" smtClean="0"/>
              <a:t>10) Proces stěhování lidí do měst - </a:t>
            </a:r>
            <a:r>
              <a:rPr lang="cs-CZ" sz="1800" dirty="0"/>
              <a:t>soustřeďování obyvatel do </a:t>
            </a:r>
            <a:r>
              <a:rPr lang="cs-CZ" sz="1800" dirty="0" smtClean="0"/>
              <a:t>měst. (10/7)</a:t>
            </a:r>
          </a:p>
          <a:p>
            <a:pPr marL="0" indent="0">
              <a:buNone/>
            </a:pPr>
            <a:r>
              <a:rPr lang="cs-CZ" sz="1800" dirty="0" smtClean="0"/>
              <a:t>11) „Hlavní“ město římsko-katolické církve a významné poutní místo. (7/2)</a:t>
            </a:r>
          </a:p>
          <a:p>
            <a:pPr marL="0" indent="0">
              <a:buNone/>
            </a:pPr>
            <a:r>
              <a:rPr lang="cs-CZ" sz="1800" dirty="0" smtClean="0"/>
              <a:t>12</a:t>
            </a:r>
            <a:r>
              <a:rPr lang="cs-CZ" sz="1800" dirty="0"/>
              <a:t>) </a:t>
            </a:r>
            <a:r>
              <a:rPr lang="cs-CZ" sz="1800" dirty="0" smtClean="0"/>
              <a:t>Jde o soustředění </a:t>
            </a:r>
            <a:r>
              <a:rPr lang="cs-CZ" sz="1800" dirty="0"/>
              <a:t>sídel v </a:t>
            </a:r>
            <a:r>
              <a:rPr lang="cs-CZ" sz="1800" dirty="0" smtClean="0"/>
              <a:t>prostoru. Seskupení vzájemně blízkých sídel, kde jedno dominuje, tzn. město se svým okolím. (10/9)</a:t>
            </a:r>
          </a:p>
          <a:p>
            <a:pPr marL="0" indent="0">
              <a:buNone/>
            </a:pPr>
            <a:r>
              <a:rPr lang="cs-CZ" sz="1800" dirty="0" smtClean="0"/>
              <a:t>13) Sídlo s těmito znaky: rozvolněná zástavba, nízkopodlažní budovy, konzervatismus, sousedství, vyjížďka do zaměstnání a další patří do typu sídel … (9/2)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2168488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KŘÍŽOVKA SÍDLA - ZADÁNÍ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04988"/>
            <a:ext cx="5933059" cy="371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1742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KŘÍŽOVKA SÍDLA - ŘEŠENÍ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048672" cy="420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-58994" y="5157192"/>
            <a:ext cx="93658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TAJENKA</a:t>
            </a:r>
          </a:p>
          <a:p>
            <a:r>
              <a:rPr lang="cs-CZ" dirty="0" smtClean="0"/>
              <a:t>SUBURBANIZACE: Druhá fáze urbanizačního procesu je charakterizovaná rozvoje a výstavbou </a:t>
            </a:r>
          </a:p>
          <a:p>
            <a:r>
              <a:rPr lang="cs-CZ" dirty="0" smtClean="0"/>
              <a:t>Rodinných domků v nejbližším okolí velkých měst (mimo kompaktní zástavbu města).  </a:t>
            </a:r>
          </a:p>
          <a:p>
            <a:r>
              <a:rPr lang="cs-CZ" dirty="0" smtClean="0"/>
              <a:t>Vedle nové výstavby a imigrace obyvatelstva je </a:t>
            </a:r>
            <a:r>
              <a:rPr lang="cs-CZ" dirty="0" err="1" smtClean="0"/>
              <a:t>suburbanizace</a:t>
            </a:r>
            <a:r>
              <a:rPr lang="cs-CZ" dirty="0" smtClean="0"/>
              <a:t> rovněž charakterizovaná přeměnou</a:t>
            </a:r>
          </a:p>
          <a:p>
            <a:r>
              <a:rPr lang="cs-CZ" dirty="0" smtClean="0"/>
              <a:t>existující venkovské zástavby a změnou způsobu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2709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8434" y="0"/>
            <a:ext cx="8787586" cy="908720"/>
          </a:xfrm>
        </p:spPr>
        <p:txBody>
          <a:bodyPr/>
          <a:lstStyle/>
          <a:p>
            <a:r>
              <a:rPr lang="cs-CZ" dirty="0" smtClean="0"/>
              <a:t>SUBURBANIZACE</a:t>
            </a:r>
            <a:endParaRPr lang="cs-CZ" dirty="0"/>
          </a:p>
        </p:txBody>
      </p:sp>
      <p:pic>
        <p:nvPicPr>
          <p:cNvPr id="3074" name="Picture 2" descr="Soubor:Suburbia by David Shankbone.jpg">
            <a:hlinkClick r:id="rId2" action="ppaction://hlinksldjump" tooltip="Suburbium v Colorado Springs (USA).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3" y="1174287"/>
            <a:ext cx="7603295" cy="570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224843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350</Words>
  <Application>Microsoft Office PowerPoint</Application>
  <PresentationFormat>Předvádění na obrazovce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OPAKOVÁNÍ SÍDLA</vt:lpstr>
      <vt:lpstr>KŘÍŽOVKA SÍDLA - ZADÁNÍ</vt:lpstr>
      <vt:lpstr>KŘÍŽOVKA SÍDLA - ZADÁNÍ</vt:lpstr>
      <vt:lpstr>KŘÍŽOVKA SÍDLA - ŘEŠENÍ</vt:lpstr>
      <vt:lpstr>SUBURBANIZACE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KŘÍŽOVKA - ZADÁNÍ</dc:title>
  <dc:creator>Uživatel</dc:creator>
  <cp:lastModifiedBy>jindra</cp:lastModifiedBy>
  <cp:revision>14</cp:revision>
  <dcterms:created xsi:type="dcterms:W3CDTF">2013-03-17T07:37:16Z</dcterms:created>
  <dcterms:modified xsi:type="dcterms:W3CDTF">2013-03-17T15:24:48Z</dcterms:modified>
</cp:coreProperties>
</file>