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58" r:id="rId4"/>
    <p:sldId id="257" r:id="rId5"/>
    <p:sldId id="260" r:id="rId6"/>
    <p:sldId id="261" r:id="rId7"/>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cs-CZ" smtClean="0"/>
              <a:t>Kliknutím lze upravit styl.</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smtClean="0"/>
              <a:t>Kliknutím lze upravit styl předlohy.</a:t>
            </a:r>
            <a:endParaRPr lang="cs-CZ"/>
          </a:p>
        </p:txBody>
      </p:sp>
      <p:sp>
        <p:nvSpPr>
          <p:cNvPr id="4" name="Zástupný symbol pro datum 3"/>
          <p:cNvSpPr>
            <a:spLocks noGrp="1"/>
          </p:cNvSpPr>
          <p:nvPr>
            <p:ph type="dt" sz="half" idx="10"/>
          </p:nvPr>
        </p:nvSpPr>
        <p:spPr/>
        <p:txBody>
          <a:bodyPr/>
          <a:lstStyle/>
          <a:p>
            <a:fld id="{3CDE5F9E-69BD-4982-B655-020932827EC1}" type="datetimeFigureOut">
              <a:rPr lang="cs-CZ" smtClean="0"/>
              <a:t>3.12.2014</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D6353712-7B64-4C35-85E0-ABFADBEACDDF}" type="slidenum">
              <a:rPr lang="cs-CZ" smtClean="0"/>
              <a:t>‹#›</a:t>
            </a:fld>
            <a:endParaRPr lang="cs-CZ"/>
          </a:p>
        </p:txBody>
      </p:sp>
    </p:spTree>
    <p:extLst>
      <p:ext uri="{BB962C8B-B14F-4D97-AF65-F5344CB8AC3E}">
        <p14:creationId xmlns:p14="http://schemas.microsoft.com/office/powerpoint/2010/main" val="17469416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svislý text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3CDE5F9E-69BD-4982-B655-020932827EC1}" type="datetimeFigureOut">
              <a:rPr lang="cs-CZ" smtClean="0"/>
              <a:t>3.12.2014</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D6353712-7B64-4C35-85E0-ABFADBEACDDF}" type="slidenum">
              <a:rPr lang="cs-CZ" smtClean="0"/>
              <a:t>‹#›</a:t>
            </a:fld>
            <a:endParaRPr lang="cs-CZ"/>
          </a:p>
        </p:txBody>
      </p:sp>
    </p:spTree>
    <p:extLst>
      <p:ext uri="{BB962C8B-B14F-4D97-AF65-F5344CB8AC3E}">
        <p14:creationId xmlns:p14="http://schemas.microsoft.com/office/powerpoint/2010/main" val="15256732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274638"/>
            <a:ext cx="2057400" cy="5851525"/>
          </a:xfrm>
        </p:spPr>
        <p:txBody>
          <a:bodyPr vert="eaVert"/>
          <a:lstStyle/>
          <a:p>
            <a:r>
              <a:rPr lang="cs-CZ" smtClean="0"/>
              <a:t>Kliknutím lze upravit styl.</a:t>
            </a:r>
            <a:endParaRPr lang="cs-CZ"/>
          </a:p>
        </p:txBody>
      </p:sp>
      <p:sp>
        <p:nvSpPr>
          <p:cNvPr id="3" name="Zástupný symbol pro svislý text 2"/>
          <p:cNvSpPr>
            <a:spLocks noGrp="1"/>
          </p:cNvSpPr>
          <p:nvPr>
            <p:ph type="body" orient="vert" idx="1"/>
          </p:nvPr>
        </p:nvSpPr>
        <p:spPr>
          <a:xfrm>
            <a:off x="457200" y="274638"/>
            <a:ext cx="6019800" cy="5851525"/>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3CDE5F9E-69BD-4982-B655-020932827EC1}" type="datetimeFigureOut">
              <a:rPr lang="cs-CZ" smtClean="0"/>
              <a:t>3.12.2014</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D6353712-7B64-4C35-85E0-ABFADBEACDDF}" type="slidenum">
              <a:rPr lang="cs-CZ" smtClean="0"/>
              <a:t>‹#›</a:t>
            </a:fld>
            <a:endParaRPr lang="cs-CZ"/>
          </a:p>
        </p:txBody>
      </p:sp>
    </p:spTree>
    <p:extLst>
      <p:ext uri="{BB962C8B-B14F-4D97-AF65-F5344CB8AC3E}">
        <p14:creationId xmlns:p14="http://schemas.microsoft.com/office/powerpoint/2010/main" val="6151095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3CDE5F9E-69BD-4982-B655-020932827EC1}" type="datetimeFigureOut">
              <a:rPr lang="cs-CZ" smtClean="0"/>
              <a:t>3.12.2014</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D6353712-7B64-4C35-85E0-ABFADBEACDDF}" type="slidenum">
              <a:rPr lang="cs-CZ" smtClean="0"/>
              <a:t>‹#›</a:t>
            </a:fld>
            <a:endParaRPr lang="cs-CZ"/>
          </a:p>
        </p:txBody>
      </p:sp>
    </p:spTree>
    <p:extLst>
      <p:ext uri="{BB962C8B-B14F-4D97-AF65-F5344CB8AC3E}">
        <p14:creationId xmlns:p14="http://schemas.microsoft.com/office/powerpoint/2010/main" val="30813599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smtClean="0"/>
              <a:t>Kliknutím lze upravit styl.</a:t>
            </a:r>
            <a:endParaRPr lang="cs-CZ"/>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Kliknutím lze upravit styly předlohy textu.</a:t>
            </a:r>
          </a:p>
        </p:txBody>
      </p:sp>
      <p:sp>
        <p:nvSpPr>
          <p:cNvPr id="4" name="Zástupný symbol pro datum 3"/>
          <p:cNvSpPr>
            <a:spLocks noGrp="1"/>
          </p:cNvSpPr>
          <p:nvPr>
            <p:ph type="dt" sz="half" idx="10"/>
          </p:nvPr>
        </p:nvSpPr>
        <p:spPr/>
        <p:txBody>
          <a:bodyPr/>
          <a:lstStyle/>
          <a:p>
            <a:fld id="{3CDE5F9E-69BD-4982-B655-020932827EC1}" type="datetimeFigureOut">
              <a:rPr lang="cs-CZ" smtClean="0"/>
              <a:t>3.12.2014</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D6353712-7B64-4C35-85E0-ABFADBEACDDF}" type="slidenum">
              <a:rPr lang="cs-CZ" smtClean="0"/>
              <a:t>‹#›</a:t>
            </a:fld>
            <a:endParaRPr lang="cs-CZ"/>
          </a:p>
        </p:txBody>
      </p:sp>
    </p:spTree>
    <p:extLst>
      <p:ext uri="{BB962C8B-B14F-4D97-AF65-F5344CB8AC3E}">
        <p14:creationId xmlns:p14="http://schemas.microsoft.com/office/powerpoint/2010/main" val="10099683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datum 4"/>
          <p:cNvSpPr>
            <a:spLocks noGrp="1"/>
          </p:cNvSpPr>
          <p:nvPr>
            <p:ph type="dt" sz="half" idx="10"/>
          </p:nvPr>
        </p:nvSpPr>
        <p:spPr/>
        <p:txBody>
          <a:bodyPr/>
          <a:lstStyle/>
          <a:p>
            <a:fld id="{3CDE5F9E-69BD-4982-B655-020932827EC1}" type="datetimeFigureOut">
              <a:rPr lang="cs-CZ" smtClean="0"/>
              <a:t>3.12.2014</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D6353712-7B64-4C35-85E0-ABFADBEACDDF}" type="slidenum">
              <a:rPr lang="cs-CZ" smtClean="0"/>
              <a:t>‹#›</a:t>
            </a:fld>
            <a:endParaRPr lang="cs-CZ"/>
          </a:p>
        </p:txBody>
      </p:sp>
    </p:spTree>
    <p:extLst>
      <p:ext uri="{BB962C8B-B14F-4D97-AF65-F5344CB8AC3E}">
        <p14:creationId xmlns:p14="http://schemas.microsoft.com/office/powerpoint/2010/main" val="27966177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cs-CZ" smtClean="0"/>
              <a:t>Kliknutím lze upravit styl.</a:t>
            </a:r>
            <a:endParaRPr lang="cs-CZ"/>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Zástupný symbol pro datum 6"/>
          <p:cNvSpPr>
            <a:spLocks noGrp="1"/>
          </p:cNvSpPr>
          <p:nvPr>
            <p:ph type="dt" sz="half" idx="10"/>
          </p:nvPr>
        </p:nvSpPr>
        <p:spPr/>
        <p:txBody>
          <a:bodyPr/>
          <a:lstStyle/>
          <a:p>
            <a:fld id="{3CDE5F9E-69BD-4982-B655-020932827EC1}" type="datetimeFigureOut">
              <a:rPr lang="cs-CZ" smtClean="0"/>
              <a:t>3.12.2014</a:t>
            </a:fld>
            <a:endParaRPr lang="cs-CZ"/>
          </a:p>
        </p:txBody>
      </p:sp>
      <p:sp>
        <p:nvSpPr>
          <p:cNvPr id="8" name="Zástupný symbol pro zápatí 7"/>
          <p:cNvSpPr>
            <a:spLocks noGrp="1"/>
          </p:cNvSpPr>
          <p:nvPr>
            <p:ph type="ftr" sz="quarter" idx="11"/>
          </p:nvPr>
        </p:nvSpPr>
        <p:spPr/>
        <p:txBody>
          <a:bodyPr/>
          <a:lstStyle/>
          <a:p>
            <a:endParaRPr lang="cs-CZ"/>
          </a:p>
        </p:txBody>
      </p:sp>
      <p:sp>
        <p:nvSpPr>
          <p:cNvPr id="9" name="Zástupný symbol pro číslo snímku 8"/>
          <p:cNvSpPr>
            <a:spLocks noGrp="1"/>
          </p:cNvSpPr>
          <p:nvPr>
            <p:ph type="sldNum" sz="quarter" idx="12"/>
          </p:nvPr>
        </p:nvSpPr>
        <p:spPr/>
        <p:txBody>
          <a:bodyPr/>
          <a:lstStyle/>
          <a:p>
            <a:fld id="{D6353712-7B64-4C35-85E0-ABFADBEACDDF}" type="slidenum">
              <a:rPr lang="cs-CZ" smtClean="0"/>
              <a:t>‹#›</a:t>
            </a:fld>
            <a:endParaRPr lang="cs-CZ"/>
          </a:p>
        </p:txBody>
      </p:sp>
    </p:spTree>
    <p:extLst>
      <p:ext uri="{BB962C8B-B14F-4D97-AF65-F5344CB8AC3E}">
        <p14:creationId xmlns:p14="http://schemas.microsoft.com/office/powerpoint/2010/main" val="41873777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datum 2"/>
          <p:cNvSpPr>
            <a:spLocks noGrp="1"/>
          </p:cNvSpPr>
          <p:nvPr>
            <p:ph type="dt" sz="half" idx="10"/>
          </p:nvPr>
        </p:nvSpPr>
        <p:spPr/>
        <p:txBody>
          <a:bodyPr/>
          <a:lstStyle/>
          <a:p>
            <a:fld id="{3CDE5F9E-69BD-4982-B655-020932827EC1}" type="datetimeFigureOut">
              <a:rPr lang="cs-CZ" smtClean="0"/>
              <a:t>3.12.2014</a:t>
            </a:fld>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D6353712-7B64-4C35-85E0-ABFADBEACDDF}" type="slidenum">
              <a:rPr lang="cs-CZ" smtClean="0"/>
              <a:t>‹#›</a:t>
            </a:fld>
            <a:endParaRPr lang="cs-CZ"/>
          </a:p>
        </p:txBody>
      </p:sp>
    </p:spTree>
    <p:extLst>
      <p:ext uri="{BB962C8B-B14F-4D97-AF65-F5344CB8AC3E}">
        <p14:creationId xmlns:p14="http://schemas.microsoft.com/office/powerpoint/2010/main" val="8055959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3CDE5F9E-69BD-4982-B655-020932827EC1}" type="datetimeFigureOut">
              <a:rPr lang="cs-CZ" smtClean="0"/>
              <a:t>3.12.2014</a:t>
            </a:fld>
            <a:endParaRPr lang="cs-CZ"/>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p:txBody>
          <a:bodyPr/>
          <a:lstStyle/>
          <a:p>
            <a:fld id="{D6353712-7B64-4C35-85E0-ABFADBEACDDF}" type="slidenum">
              <a:rPr lang="cs-CZ" smtClean="0"/>
              <a:t>‹#›</a:t>
            </a:fld>
            <a:endParaRPr lang="cs-CZ"/>
          </a:p>
        </p:txBody>
      </p:sp>
    </p:spTree>
    <p:extLst>
      <p:ext uri="{BB962C8B-B14F-4D97-AF65-F5344CB8AC3E}">
        <p14:creationId xmlns:p14="http://schemas.microsoft.com/office/powerpoint/2010/main" val="14979921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cs-CZ" smtClean="0"/>
              <a:t>Kliknutím lze upravit styl.</a:t>
            </a:r>
            <a:endParaRPr lang="cs-CZ"/>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Zástupný symbol pro datum 4"/>
          <p:cNvSpPr>
            <a:spLocks noGrp="1"/>
          </p:cNvSpPr>
          <p:nvPr>
            <p:ph type="dt" sz="half" idx="10"/>
          </p:nvPr>
        </p:nvSpPr>
        <p:spPr/>
        <p:txBody>
          <a:bodyPr/>
          <a:lstStyle/>
          <a:p>
            <a:fld id="{3CDE5F9E-69BD-4982-B655-020932827EC1}" type="datetimeFigureOut">
              <a:rPr lang="cs-CZ" smtClean="0"/>
              <a:t>3.12.2014</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D6353712-7B64-4C35-85E0-ABFADBEACDDF}" type="slidenum">
              <a:rPr lang="cs-CZ" smtClean="0"/>
              <a:t>‹#›</a:t>
            </a:fld>
            <a:endParaRPr lang="cs-CZ"/>
          </a:p>
        </p:txBody>
      </p:sp>
    </p:spTree>
    <p:extLst>
      <p:ext uri="{BB962C8B-B14F-4D97-AF65-F5344CB8AC3E}">
        <p14:creationId xmlns:p14="http://schemas.microsoft.com/office/powerpoint/2010/main" val="39757884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cs-CZ" smtClean="0"/>
              <a:t>Kliknutím lze upravit styl.</a:t>
            </a:r>
            <a:endParaRPr lang="cs-CZ"/>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Zástupný symbol pro datum 4"/>
          <p:cNvSpPr>
            <a:spLocks noGrp="1"/>
          </p:cNvSpPr>
          <p:nvPr>
            <p:ph type="dt" sz="half" idx="10"/>
          </p:nvPr>
        </p:nvSpPr>
        <p:spPr/>
        <p:txBody>
          <a:bodyPr/>
          <a:lstStyle/>
          <a:p>
            <a:fld id="{3CDE5F9E-69BD-4982-B655-020932827EC1}" type="datetimeFigureOut">
              <a:rPr lang="cs-CZ" smtClean="0"/>
              <a:t>3.12.2014</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D6353712-7B64-4C35-85E0-ABFADBEACDDF}" type="slidenum">
              <a:rPr lang="cs-CZ" smtClean="0"/>
              <a:t>‹#›</a:t>
            </a:fld>
            <a:endParaRPr lang="cs-CZ"/>
          </a:p>
        </p:txBody>
      </p:sp>
    </p:spTree>
    <p:extLst>
      <p:ext uri="{BB962C8B-B14F-4D97-AF65-F5344CB8AC3E}">
        <p14:creationId xmlns:p14="http://schemas.microsoft.com/office/powerpoint/2010/main" val="32025902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cs-CZ" smtClean="0"/>
              <a:t>Kliknutím lze upravit styl.</a:t>
            </a:r>
            <a:endParaRPr lang="cs-CZ"/>
          </a:p>
        </p:txBody>
      </p:sp>
      <p:sp>
        <p:nvSpPr>
          <p:cNvPr id="3" name="Zástupný symbol pro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DE5F9E-69BD-4982-B655-020932827EC1}" type="datetimeFigureOut">
              <a:rPr lang="cs-CZ" smtClean="0"/>
              <a:t>3.12.2014</a:t>
            </a:fld>
            <a:endParaRPr lang="cs-CZ"/>
          </a:p>
        </p:txBody>
      </p:sp>
      <p:sp>
        <p:nvSpPr>
          <p:cNvPr id="5" name="Zástupný symbol pro zápatí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pro číslo snímk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353712-7B64-4C35-85E0-ABFADBEACDDF}" type="slidenum">
              <a:rPr lang="cs-CZ" smtClean="0"/>
              <a:t>‹#›</a:t>
            </a:fld>
            <a:endParaRPr lang="cs-CZ"/>
          </a:p>
        </p:txBody>
      </p:sp>
    </p:spTree>
    <p:extLst>
      <p:ext uri="{BB962C8B-B14F-4D97-AF65-F5344CB8AC3E}">
        <p14:creationId xmlns:p14="http://schemas.microsoft.com/office/powerpoint/2010/main" val="3830719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technet.idnes.cz/specialni-priloha.aspx?y=veda/pomer-vydaju-na-vyzkum-a-vyvoj-v-pomeru-k-hdp.htm" TargetMode="External"/><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hyperlink" Target="https://www.euroskop.cz/681/sekce/veda-a-vyzkum/" TargetMode="External"/><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amapro.cz/datove_zdroje/knihy/vynalezy/rejstrik.php" TargetMode="External"/><Relationship Id="rId2" Type="http://schemas.openxmlformats.org/officeDocument/2006/relationships/hyperlink" Target="http://vlast.cz/rubriky/cesti-vynalezci-svetu/"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0" y="2130425"/>
            <a:ext cx="9144000" cy="1470025"/>
          </a:xfrm>
          <a:solidFill>
            <a:srgbClr val="00B050"/>
          </a:solidFill>
        </p:spPr>
        <p:txBody>
          <a:bodyPr/>
          <a:lstStyle/>
          <a:p>
            <a:r>
              <a:rPr lang="cs-CZ" dirty="0" smtClean="0"/>
              <a:t>KVARTÉR - VĚDA A VÝZKUM</a:t>
            </a:r>
            <a:endParaRPr lang="cs-CZ" dirty="0"/>
          </a:p>
        </p:txBody>
      </p:sp>
    </p:spTree>
    <p:extLst>
      <p:ext uri="{BB962C8B-B14F-4D97-AF65-F5344CB8AC3E}">
        <p14:creationId xmlns:p14="http://schemas.microsoft.com/office/powerpoint/2010/main" val="40702347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188640"/>
            <a:ext cx="7416824" cy="59581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ovéPole 2"/>
          <p:cNvSpPr txBox="1"/>
          <p:nvPr/>
        </p:nvSpPr>
        <p:spPr>
          <a:xfrm>
            <a:off x="4355976" y="6387526"/>
            <a:ext cx="4110741" cy="369332"/>
          </a:xfrm>
          <a:prstGeom prst="rect">
            <a:avLst/>
          </a:prstGeom>
          <a:noFill/>
        </p:spPr>
        <p:txBody>
          <a:bodyPr wrap="none" rtlCol="0">
            <a:spAutoFit/>
          </a:bodyPr>
          <a:lstStyle/>
          <a:p>
            <a:r>
              <a:rPr lang="cs-CZ" dirty="0" smtClean="0">
                <a:hlinkClick r:id="rId3"/>
              </a:rPr>
              <a:t>Interaktivní graf výdajů na vědu a výzkum </a:t>
            </a:r>
            <a:endParaRPr lang="cs-CZ" dirty="0"/>
          </a:p>
        </p:txBody>
      </p:sp>
    </p:spTree>
    <p:extLst>
      <p:ext uri="{BB962C8B-B14F-4D97-AF65-F5344CB8AC3E}">
        <p14:creationId xmlns:p14="http://schemas.microsoft.com/office/powerpoint/2010/main" val="1949315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040452"/>
            <a:ext cx="9143999" cy="49812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ovéPole 4"/>
          <p:cNvSpPr txBox="1"/>
          <p:nvPr/>
        </p:nvSpPr>
        <p:spPr>
          <a:xfrm>
            <a:off x="5580112" y="6237312"/>
            <a:ext cx="2791598" cy="369332"/>
          </a:xfrm>
          <a:prstGeom prst="rect">
            <a:avLst/>
          </a:prstGeom>
          <a:noFill/>
        </p:spPr>
        <p:txBody>
          <a:bodyPr wrap="none" rtlCol="0">
            <a:spAutoFit/>
          </a:bodyPr>
          <a:lstStyle/>
          <a:p>
            <a:r>
              <a:rPr lang="cs-CZ" dirty="0" smtClean="0">
                <a:hlinkClick r:id="rId3"/>
              </a:rPr>
              <a:t>Politika EU – Věda a výzkum</a:t>
            </a:r>
            <a:endParaRPr lang="cs-CZ" dirty="0"/>
          </a:p>
        </p:txBody>
      </p:sp>
    </p:spTree>
    <p:extLst>
      <p:ext uri="{BB962C8B-B14F-4D97-AF65-F5344CB8AC3E}">
        <p14:creationId xmlns:p14="http://schemas.microsoft.com/office/powerpoint/2010/main" val="19298823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0" y="0"/>
            <a:ext cx="9144000" cy="1124744"/>
          </a:xfrm>
          <a:solidFill>
            <a:srgbClr val="00B050"/>
          </a:solidFill>
        </p:spPr>
        <p:txBody>
          <a:bodyPr/>
          <a:lstStyle/>
          <a:p>
            <a:r>
              <a:rPr lang="cs-CZ" dirty="0" smtClean="0"/>
              <a:t>VĚDA</a:t>
            </a:r>
            <a:endParaRPr lang="cs-CZ" dirty="0"/>
          </a:p>
        </p:txBody>
      </p:sp>
      <p:sp>
        <p:nvSpPr>
          <p:cNvPr id="3" name="Zástupný symbol pro obsah 2"/>
          <p:cNvSpPr>
            <a:spLocks noGrp="1"/>
          </p:cNvSpPr>
          <p:nvPr>
            <p:ph idx="1"/>
          </p:nvPr>
        </p:nvSpPr>
        <p:spPr>
          <a:xfrm>
            <a:off x="0" y="1196753"/>
            <a:ext cx="9144000" cy="2016224"/>
          </a:xfrm>
        </p:spPr>
        <p:txBody>
          <a:bodyPr>
            <a:normAutofit fontScale="92500" lnSpcReduction="10000"/>
          </a:bodyPr>
          <a:lstStyle/>
          <a:p>
            <a:r>
              <a:rPr lang="cs-CZ" dirty="0" smtClean="0"/>
              <a:t>Věda je systematický způsob poznání skutečnosti, jehož objektem mohou být předměty, události nebo lidé. </a:t>
            </a:r>
          </a:p>
          <a:p>
            <a:r>
              <a:rPr lang="cs-CZ" dirty="0" smtClean="0"/>
              <a:t>Věda může být teoretická a aplikovaná.</a:t>
            </a:r>
          </a:p>
          <a:p>
            <a:r>
              <a:rPr lang="cs-CZ" dirty="0" smtClean="0"/>
              <a:t>Vědecké obory </a:t>
            </a:r>
          </a:p>
        </p:txBody>
      </p:sp>
      <p:cxnSp>
        <p:nvCxnSpPr>
          <p:cNvPr id="6" name="Přímá spojnice se šipkou 5"/>
          <p:cNvCxnSpPr/>
          <p:nvPr/>
        </p:nvCxnSpPr>
        <p:spPr>
          <a:xfrm>
            <a:off x="2915816" y="2852936"/>
            <a:ext cx="1656184"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7" name="Přímá spojnice se šipkou 6"/>
          <p:cNvCxnSpPr/>
          <p:nvPr/>
        </p:nvCxnSpPr>
        <p:spPr>
          <a:xfrm>
            <a:off x="2915816" y="2852936"/>
            <a:ext cx="1656184" cy="46805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8" name="Přímá spojnice se šipkou 7"/>
          <p:cNvCxnSpPr/>
          <p:nvPr/>
        </p:nvCxnSpPr>
        <p:spPr>
          <a:xfrm>
            <a:off x="2877433" y="2852936"/>
            <a:ext cx="1694567" cy="93610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2" name="TextovéPole 11"/>
          <p:cNvSpPr txBox="1"/>
          <p:nvPr/>
        </p:nvSpPr>
        <p:spPr>
          <a:xfrm>
            <a:off x="4596617" y="2587157"/>
            <a:ext cx="2208040" cy="553998"/>
          </a:xfrm>
          <a:prstGeom prst="rect">
            <a:avLst/>
          </a:prstGeom>
          <a:noFill/>
        </p:spPr>
        <p:txBody>
          <a:bodyPr wrap="none" rtlCol="0">
            <a:spAutoFit/>
          </a:bodyPr>
          <a:lstStyle/>
          <a:p>
            <a:r>
              <a:rPr lang="cs-CZ" sz="3000" dirty="0" smtClean="0"/>
              <a:t>matematické</a:t>
            </a:r>
            <a:endParaRPr lang="cs-CZ" sz="3000" dirty="0"/>
          </a:p>
        </p:txBody>
      </p:sp>
      <p:sp>
        <p:nvSpPr>
          <p:cNvPr id="13" name="TextovéPole 12"/>
          <p:cNvSpPr txBox="1"/>
          <p:nvPr/>
        </p:nvSpPr>
        <p:spPr>
          <a:xfrm>
            <a:off x="4604466" y="3043989"/>
            <a:ext cx="3280706" cy="553998"/>
          </a:xfrm>
          <a:prstGeom prst="rect">
            <a:avLst/>
          </a:prstGeom>
          <a:noFill/>
        </p:spPr>
        <p:txBody>
          <a:bodyPr wrap="none" rtlCol="0">
            <a:spAutoFit/>
          </a:bodyPr>
          <a:lstStyle/>
          <a:p>
            <a:r>
              <a:rPr lang="cs-CZ" sz="3000" dirty="0"/>
              <a:t>p</a:t>
            </a:r>
            <a:r>
              <a:rPr lang="cs-CZ" sz="3000" dirty="0" smtClean="0"/>
              <a:t>řírodní (empirické)</a:t>
            </a:r>
            <a:endParaRPr lang="cs-CZ" sz="3000" dirty="0"/>
          </a:p>
        </p:txBody>
      </p:sp>
      <p:sp>
        <p:nvSpPr>
          <p:cNvPr id="14" name="TextovéPole 13"/>
          <p:cNvSpPr txBox="1"/>
          <p:nvPr/>
        </p:nvSpPr>
        <p:spPr>
          <a:xfrm>
            <a:off x="4612494" y="3512041"/>
            <a:ext cx="4003468" cy="553998"/>
          </a:xfrm>
          <a:prstGeom prst="rect">
            <a:avLst/>
          </a:prstGeom>
          <a:noFill/>
        </p:spPr>
        <p:txBody>
          <a:bodyPr wrap="none" rtlCol="0">
            <a:spAutoFit/>
          </a:bodyPr>
          <a:lstStyle/>
          <a:p>
            <a:r>
              <a:rPr lang="cs-CZ" sz="3000" dirty="0" smtClean="0"/>
              <a:t>humanitní (společenské)</a:t>
            </a:r>
            <a:endParaRPr lang="cs-CZ" sz="30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7407" y="4221088"/>
            <a:ext cx="4667250" cy="2143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861872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4" name="Picture 8" descr="https://c1.staticflickr.com/1/207/512044472_15fe4fc28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96" y="2426673"/>
            <a:ext cx="3726662" cy="4968882"/>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http://ef67fc04ce9b132c2b32-8aedd782b7d22cfe0d1146da69a52436.r14.cf1.rackcdn.com/nasas-cloud-policy-raises-risk-concerns-showcase_image-a-595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60968" y="3263538"/>
            <a:ext cx="5970618" cy="3611261"/>
          </a:xfrm>
          <a:prstGeom prst="rect">
            <a:avLst/>
          </a:prstGeom>
          <a:noFill/>
          <a:extLst>
            <a:ext uri="{909E8E84-426E-40DD-AFC4-6F175D3DCCD1}">
              <a14:hiddenFill xmlns:a14="http://schemas.microsoft.com/office/drawing/2010/main">
                <a:solidFill>
                  <a:srgbClr val="FFFFFF"/>
                </a:solidFill>
              </a14:hiddenFill>
            </a:ext>
          </a:extLst>
        </p:spPr>
      </p:pic>
      <p:sp>
        <p:nvSpPr>
          <p:cNvPr id="2" name="Nadpis 1"/>
          <p:cNvSpPr>
            <a:spLocks noGrp="1"/>
          </p:cNvSpPr>
          <p:nvPr>
            <p:ph type="title"/>
          </p:nvPr>
        </p:nvSpPr>
        <p:spPr>
          <a:xfrm>
            <a:off x="0" y="0"/>
            <a:ext cx="9144000" cy="908720"/>
          </a:xfrm>
          <a:solidFill>
            <a:srgbClr val="00B050"/>
          </a:solidFill>
        </p:spPr>
        <p:txBody>
          <a:bodyPr/>
          <a:lstStyle/>
          <a:p>
            <a:r>
              <a:rPr lang="cs-CZ" dirty="0" smtClean="0"/>
              <a:t>VÝZKUM</a:t>
            </a:r>
            <a:endParaRPr lang="cs-CZ" dirty="0"/>
          </a:p>
        </p:txBody>
      </p:sp>
      <p:sp>
        <p:nvSpPr>
          <p:cNvPr id="3" name="Zástupný symbol pro obsah 2"/>
          <p:cNvSpPr>
            <a:spLocks noGrp="1"/>
          </p:cNvSpPr>
          <p:nvPr>
            <p:ph idx="1"/>
          </p:nvPr>
        </p:nvSpPr>
        <p:spPr>
          <a:xfrm>
            <a:off x="33536" y="908720"/>
            <a:ext cx="8928992" cy="3124944"/>
          </a:xfrm>
        </p:spPr>
        <p:txBody>
          <a:bodyPr>
            <a:normAutofit/>
          </a:bodyPr>
          <a:lstStyle/>
          <a:p>
            <a:r>
              <a:rPr lang="cs-CZ" sz="2400" dirty="0" smtClean="0"/>
              <a:t>Výzkum je aktivní, vytrvalý a systematický proces bádání s cílem objevit, interpretovat nebo přepracovat fakta. Tento proces produkuje velké množství teorií, zákonů, popisů chování a umožňuje jejich praktické využití. </a:t>
            </a:r>
            <a:endParaRPr lang="cs-CZ" sz="2400" dirty="0"/>
          </a:p>
        </p:txBody>
      </p:sp>
      <p:sp>
        <p:nvSpPr>
          <p:cNvPr id="4" name="Obdélník 3"/>
          <p:cNvSpPr/>
          <p:nvPr/>
        </p:nvSpPr>
        <p:spPr>
          <a:xfrm>
            <a:off x="64097" y="2633156"/>
            <a:ext cx="3726661" cy="307777"/>
          </a:xfrm>
          <a:prstGeom prst="rect">
            <a:avLst/>
          </a:prstGeom>
        </p:spPr>
        <p:txBody>
          <a:bodyPr wrap="none">
            <a:spAutoFit/>
          </a:bodyPr>
          <a:lstStyle/>
          <a:p>
            <a:r>
              <a:rPr lang="cs-CZ" sz="1400" dirty="0">
                <a:solidFill>
                  <a:schemeClr val="bg1"/>
                </a:solidFill>
              </a:rPr>
              <a:t>Evropská organizace pro jaderný </a:t>
            </a:r>
            <a:r>
              <a:rPr lang="cs-CZ" sz="1400" dirty="0" smtClean="0">
                <a:solidFill>
                  <a:schemeClr val="bg1"/>
                </a:solidFill>
              </a:rPr>
              <a:t>výzkum - CERN</a:t>
            </a:r>
            <a:endParaRPr lang="cs-CZ" sz="1400" dirty="0">
              <a:solidFill>
                <a:schemeClr val="bg1"/>
              </a:solidFill>
            </a:endParaRPr>
          </a:p>
        </p:txBody>
      </p:sp>
      <p:sp>
        <p:nvSpPr>
          <p:cNvPr id="6" name="Obdélník 5"/>
          <p:cNvSpPr/>
          <p:nvPr/>
        </p:nvSpPr>
        <p:spPr>
          <a:xfrm>
            <a:off x="5351818" y="3227953"/>
            <a:ext cx="3792182" cy="307777"/>
          </a:xfrm>
          <a:prstGeom prst="rect">
            <a:avLst/>
          </a:prstGeom>
        </p:spPr>
        <p:txBody>
          <a:bodyPr wrap="square">
            <a:spAutoFit/>
          </a:bodyPr>
          <a:lstStyle/>
          <a:p>
            <a:r>
              <a:rPr lang="cs-CZ" sz="1400" dirty="0" smtClean="0">
                <a:solidFill>
                  <a:schemeClr val="bg1"/>
                </a:solidFill>
              </a:rPr>
              <a:t>Národní úřad pro letectví a kosmonautiku - NASA</a:t>
            </a:r>
            <a:endParaRPr lang="cs-CZ" sz="1400" dirty="0">
              <a:solidFill>
                <a:schemeClr val="bg1"/>
              </a:solidFill>
            </a:endParaRPr>
          </a:p>
        </p:txBody>
      </p:sp>
    </p:spTree>
    <p:extLst>
      <p:ext uri="{BB962C8B-B14F-4D97-AF65-F5344CB8AC3E}">
        <p14:creationId xmlns:p14="http://schemas.microsoft.com/office/powerpoint/2010/main" val="7733904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2646" y="0"/>
            <a:ext cx="9176645" cy="1143000"/>
          </a:xfrm>
          <a:solidFill>
            <a:srgbClr val="00B050"/>
          </a:solidFill>
        </p:spPr>
        <p:txBody>
          <a:bodyPr/>
          <a:lstStyle/>
          <a:p>
            <a:r>
              <a:rPr lang="cs-CZ" dirty="0" smtClean="0"/>
              <a:t>VYNÁLEZ</a:t>
            </a:r>
            <a:endParaRPr lang="cs-CZ" dirty="0"/>
          </a:p>
        </p:txBody>
      </p:sp>
      <p:sp>
        <p:nvSpPr>
          <p:cNvPr id="3" name="Zástupný symbol pro obsah 2"/>
          <p:cNvSpPr>
            <a:spLocks noGrp="1"/>
          </p:cNvSpPr>
          <p:nvPr>
            <p:ph idx="1"/>
          </p:nvPr>
        </p:nvSpPr>
        <p:spPr>
          <a:xfrm>
            <a:off x="395536" y="1412776"/>
            <a:ext cx="8229600" cy="5112568"/>
          </a:xfrm>
        </p:spPr>
        <p:txBody>
          <a:bodyPr>
            <a:normAutofit fontScale="92500" lnSpcReduction="10000"/>
          </a:bodyPr>
          <a:lstStyle/>
          <a:p>
            <a:r>
              <a:rPr lang="cs-CZ" dirty="0" smtClean="0"/>
              <a:t>Vynález je výrobek nebo technický postup, který představuje poprvé prakticky realizovanou novou myšlenku, která buď zlepšuje současný stav, nebo poskytuje úplně nové možnosti. Za určitých podmínek může být na vynález udělen </a:t>
            </a:r>
            <a:r>
              <a:rPr lang="cs-CZ" i="1" dirty="0" smtClean="0"/>
              <a:t>patent</a:t>
            </a:r>
            <a:r>
              <a:rPr lang="cs-CZ" dirty="0" smtClean="0"/>
              <a:t> (patent je zákonná ochrana vynálezu zaručující vlastníkovi výhradní právo k jeho využití).</a:t>
            </a:r>
          </a:p>
          <a:p>
            <a:pPr lvl="1">
              <a:buFont typeface="Courier New" panose="02070309020205020404" pitchFamily="49" charset="0"/>
              <a:buChar char="o"/>
            </a:pPr>
            <a:r>
              <a:rPr lang="cs-CZ" dirty="0" smtClean="0">
                <a:hlinkClick r:id="rId2"/>
              </a:rPr>
              <a:t>České vynálezy</a:t>
            </a:r>
            <a:endParaRPr lang="cs-CZ" dirty="0" smtClean="0"/>
          </a:p>
          <a:p>
            <a:pPr lvl="1">
              <a:buFont typeface="Courier New" panose="02070309020205020404" pitchFamily="49" charset="0"/>
              <a:buChar char="o"/>
            </a:pPr>
            <a:r>
              <a:rPr lang="cs-CZ" dirty="0" smtClean="0">
                <a:hlinkClick r:id="rId3"/>
              </a:rPr>
              <a:t>Světové vynálezy</a:t>
            </a:r>
            <a:endParaRPr lang="cs-CZ" dirty="0" smtClean="0"/>
          </a:p>
          <a:p>
            <a:r>
              <a:rPr lang="cs-CZ" sz="3000" dirty="0" smtClean="0"/>
              <a:t>Ochranná známka – je označení, pomocí kterého firmy identifikují samy sebe, své výrobky a služby. Tím se odlišují od konkurence. </a:t>
            </a:r>
            <a:endParaRPr lang="cs-CZ" sz="3000" dirty="0"/>
          </a:p>
        </p:txBody>
      </p:sp>
    </p:spTree>
    <p:extLst>
      <p:ext uri="{BB962C8B-B14F-4D97-AF65-F5344CB8AC3E}">
        <p14:creationId xmlns:p14="http://schemas.microsoft.com/office/powerpoint/2010/main" val="2034602878"/>
      </p:ext>
    </p:extLst>
  </p:cSld>
  <p:clrMapOvr>
    <a:masterClrMapping/>
  </p:clrMapOvr>
  <p:timing>
    <p:tnLst>
      <p:par>
        <p:cTn id="1" dur="indefinite" restart="never" nodeType="tmRoot"/>
      </p:par>
    </p:tnLst>
  </p:timing>
</p:sld>
</file>

<file path=ppt/theme/theme1.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77</TotalTime>
  <Words>184</Words>
  <Application>Microsoft Office PowerPoint</Application>
  <PresentationFormat>Předvádění na obrazovce (4:3)</PresentationFormat>
  <Paragraphs>19</Paragraphs>
  <Slides>6</Slides>
  <Notes>0</Notes>
  <HiddenSlides>0</HiddenSlides>
  <MMClips>0</MMClips>
  <ScaleCrop>false</ScaleCrop>
  <HeadingPairs>
    <vt:vector size="4" baseType="variant">
      <vt:variant>
        <vt:lpstr>Motiv</vt:lpstr>
      </vt:variant>
      <vt:variant>
        <vt:i4>1</vt:i4>
      </vt:variant>
      <vt:variant>
        <vt:lpstr>Nadpisy snímků</vt:lpstr>
      </vt:variant>
      <vt:variant>
        <vt:i4>6</vt:i4>
      </vt:variant>
    </vt:vector>
  </HeadingPairs>
  <TitlesOfParts>
    <vt:vector size="7" baseType="lpstr">
      <vt:lpstr>Motiv systému Office</vt:lpstr>
      <vt:lpstr>KVARTÉR - VĚDA A VÝZKUM</vt:lpstr>
      <vt:lpstr>Prezentace aplikace PowerPoint</vt:lpstr>
      <vt:lpstr>Prezentace aplikace PowerPoint</vt:lpstr>
      <vt:lpstr>VĚDA</vt:lpstr>
      <vt:lpstr>VÝZKUM</vt:lpstr>
      <vt:lpstr>VYNÁLEZ</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KVARTÉR - VĚDA A VÝZKUM</dc:title>
  <dc:creator>Uživatel</dc:creator>
  <cp:lastModifiedBy>Uživatel</cp:lastModifiedBy>
  <cp:revision>8</cp:revision>
  <dcterms:created xsi:type="dcterms:W3CDTF">2014-12-03T18:53:32Z</dcterms:created>
  <dcterms:modified xsi:type="dcterms:W3CDTF">2014-12-03T20:11:15Z</dcterms:modified>
</cp:coreProperties>
</file>