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58" r:id="rId8"/>
    <p:sldId id="259" r:id="rId9"/>
    <p:sldId id="264" r:id="rId1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359388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1476163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955815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2945571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2498193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E1F67FCD-3514-4165-AD69-B03434FEBD3B}" type="datetimeFigureOut">
              <a:rPr lang="cs-CZ" smtClean="0"/>
              <a:t>11.9.2013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1308785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E1F67FCD-3514-4165-AD69-B03434FEBD3B}" type="datetimeFigureOut">
              <a:rPr lang="cs-CZ" smtClean="0"/>
              <a:t>11.9.2013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788437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E1F67FCD-3514-4165-AD69-B03434FEBD3B}" type="datetimeFigureOut">
              <a:rPr lang="cs-CZ" smtClean="0"/>
              <a:t>11.9.2013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207117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E1F67FCD-3514-4165-AD69-B03434FEBD3B}" type="datetimeFigureOut">
              <a:rPr lang="cs-CZ" smtClean="0"/>
              <a:t>11.9.2013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4107408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E1F67FCD-3514-4165-AD69-B03434FEBD3B}" type="datetimeFigureOut">
              <a:rPr lang="cs-CZ" smtClean="0"/>
              <a:t>11.9.2013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1836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E1F67FCD-3514-4165-AD69-B03434FEBD3B}" type="datetimeFigureOut">
              <a:rPr lang="cs-CZ" smtClean="0"/>
              <a:t>11.9.2013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16B3EB5-C61E-4A90-A692-4DCB8878C06A}" type="slidenum">
              <a:rPr lang="cs-CZ" smtClean="0"/>
              <a:t>‹#›</a:t>
            </a:fld>
            <a:endParaRPr lang="cs-CZ"/>
          </a:p>
        </p:txBody>
      </p:sp>
    </p:spTree>
    <p:extLst>
      <p:ext uri="{BB962C8B-B14F-4D97-AF65-F5344CB8AC3E}">
        <p14:creationId xmlns:p14="http://schemas.microsoft.com/office/powerpoint/2010/main" val="88214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67FCD-3514-4165-AD69-B03434FEBD3B}" type="datetimeFigureOut">
              <a:rPr lang="cs-CZ" smtClean="0"/>
              <a:t>11.9.2013</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6B3EB5-C61E-4A90-A692-4DCB8878C06A}" type="slidenum">
              <a:rPr lang="cs-CZ" smtClean="0"/>
              <a:t>‹#›</a:t>
            </a:fld>
            <a:endParaRPr lang="cs-CZ"/>
          </a:p>
        </p:txBody>
      </p:sp>
    </p:spTree>
    <p:extLst>
      <p:ext uri="{BB962C8B-B14F-4D97-AF65-F5344CB8AC3E}">
        <p14:creationId xmlns:p14="http://schemas.microsoft.com/office/powerpoint/2010/main" val="3903277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0" y="2564904"/>
            <a:ext cx="9144000" cy="1470025"/>
          </a:xfrm>
          <a:solidFill>
            <a:schemeClr val="accent1"/>
          </a:solidFill>
        </p:spPr>
        <p:txBody>
          <a:bodyPr/>
          <a:lstStyle/>
          <a:p>
            <a:r>
              <a:rPr lang="cs-CZ" dirty="0" smtClean="0"/>
              <a:t>ZÁSADY PRO PRÁCI S POČÍTAČEM</a:t>
            </a:r>
            <a:endParaRPr lang="cs-CZ" dirty="0"/>
          </a:p>
        </p:txBody>
      </p:sp>
    </p:spTree>
    <p:extLst>
      <p:ext uri="{BB962C8B-B14F-4D97-AF65-F5344CB8AC3E}">
        <p14:creationId xmlns:p14="http://schemas.microsoft.com/office/powerpoint/2010/main" val="2092278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6701" y="0"/>
            <a:ext cx="9144000" cy="1143000"/>
          </a:xfrm>
          <a:solidFill>
            <a:schemeClr val="accent1"/>
          </a:solidFill>
        </p:spPr>
        <p:txBody>
          <a:bodyPr>
            <a:normAutofit fontScale="90000"/>
          </a:bodyPr>
          <a:lstStyle/>
          <a:p>
            <a:r>
              <a:rPr lang="cs-CZ" dirty="0" smtClean="0"/>
              <a:t>Několik pravidel pro práci s počítačem, která je dobré znát:</a:t>
            </a:r>
            <a:endParaRPr lang="cs-CZ" dirty="0"/>
          </a:p>
        </p:txBody>
      </p:sp>
      <p:sp>
        <p:nvSpPr>
          <p:cNvPr id="3" name="Zástupný symbol pro obsah 2"/>
          <p:cNvSpPr>
            <a:spLocks noGrp="1"/>
          </p:cNvSpPr>
          <p:nvPr>
            <p:ph idx="1"/>
          </p:nvPr>
        </p:nvSpPr>
        <p:spPr>
          <a:xfrm>
            <a:off x="0" y="1484784"/>
            <a:ext cx="9144000" cy="5373216"/>
          </a:xfrm>
        </p:spPr>
        <p:txBody>
          <a:bodyPr>
            <a:normAutofit fontScale="62500" lnSpcReduction="20000"/>
          </a:bodyPr>
          <a:lstStyle/>
          <a:p>
            <a:r>
              <a:rPr lang="cs-CZ" dirty="0"/>
              <a:t>Pokud odcházíte od počítače na krátkou dobu, nevypínejte ho. Časté vypínání a zapínání je pro počítač (konkrétně pro harddisk uvnitř skříně) daleko větší zátěží, než když poběží nepřetržitě.</a:t>
            </a:r>
          </a:p>
          <a:p>
            <a:r>
              <a:rPr lang="cs-CZ" dirty="0"/>
              <a:t>Neumísťujte počítač do míst s velkými teplotními rozdíly. Rychle se měnící teplota počítači škodí. Nevhodné jsou také prostory s vysokou vlhkostí vzduchu.</a:t>
            </a:r>
          </a:p>
          <a:p>
            <a:r>
              <a:rPr lang="cs-CZ" dirty="0"/>
              <a:t>Počítač </a:t>
            </a:r>
            <a:r>
              <a:rPr lang="cs-CZ" dirty="0" smtClean="0"/>
              <a:t>umístěte </a:t>
            </a:r>
            <a:r>
              <a:rPr lang="cs-CZ" dirty="0"/>
              <a:t>na pevném stole. Stálé otřesy počítači nesvědčí.</a:t>
            </a:r>
          </a:p>
          <a:p>
            <a:r>
              <a:rPr lang="cs-CZ" dirty="0"/>
              <a:t>Do zásuvky s počítačem nezapínejte další elektrické spotřebiče (elektrické konvice apod.). Proudové nárazy mohou poškodit citlivé integrované obvody.</a:t>
            </a:r>
          </a:p>
          <a:p>
            <a:r>
              <a:rPr lang="cs-CZ" dirty="0"/>
              <a:t>Počítači nesvědčí prašné prostředí. Je prokázáno, že prach (i cigaretový kouř) snižuje životnost počítače.</a:t>
            </a:r>
          </a:p>
          <a:p>
            <a:r>
              <a:rPr lang="cs-CZ" dirty="0"/>
              <a:t>Při zapínání počítače nejprve zapněte všechny periferie (tiskárnu, monitor atd.) a v poslední řadě teprve samotný počítač. Při vypnutí postupujte naopak — nejprve vypněte počítač a následně všechny periferie.</a:t>
            </a:r>
          </a:p>
          <a:p>
            <a:r>
              <a:rPr lang="cs-CZ" dirty="0"/>
              <a:t>Periferie připojujte k počítači ve vypnutém stavu.</a:t>
            </a:r>
          </a:p>
          <a:p>
            <a:r>
              <a:rPr lang="cs-CZ" dirty="0"/>
              <a:t>Opravu počítače svěřte odborníkům. Neodborným zásahem můžete počítači ještě více uškodit. Navíc neautorizovaný zásah do komponentů počítače = ztráta záruky</a:t>
            </a:r>
            <a:r>
              <a:rPr lang="cs-CZ" dirty="0" smtClean="0"/>
              <a:t>.</a:t>
            </a:r>
            <a:endParaRPr lang="cs-CZ" dirty="0"/>
          </a:p>
        </p:txBody>
      </p:sp>
    </p:spTree>
    <p:extLst>
      <p:ext uri="{BB962C8B-B14F-4D97-AF65-F5344CB8AC3E}">
        <p14:creationId xmlns:p14="http://schemas.microsoft.com/office/powerpoint/2010/main" val="3812831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4808" y="0"/>
            <a:ext cx="9158808" cy="1143000"/>
          </a:xfrm>
          <a:solidFill>
            <a:schemeClr val="accent1"/>
          </a:solidFill>
        </p:spPr>
        <p:txBody>
          <a:bodyPr>
            <a:normAutofit/>
          </a:bodyPr>
          <a:lstStyle/>
          <a:p>
            <a:r>
              <a:rPr lang="cs-CZ" sz="4000" dirty="0" smtClean="0"/>
              <a:t>Zapnutí a vypnutí počítače:</a:t>
            </a:r>
            <a:endParaRPr lang="cs-CZ" sz="4000" dirty="0"/>
          </a:p>
        </p:txBody>
      </p:sp>
      <p:sp>
        <p:nvSpPr>
          <p:cNvPr id="3" name="Zástupný symbol pro obsah 2"/>
          <p:cNvSpPr>
            <a:spLocks noGrp="1"/>
          </p:cNvSpPr>
          <p:nvPr>
            <p:ph idx="1"/>
          </p:nvPr>
        </p:nvSpPr>
        <p:spPr>
          <a:xfrm>
            <a:off x="0" y="1196752"/>
            <a:ext cx="9144000" cy="5661248"/>
          </a:xfrm>
        </p:spPr>
        <p:txBody>
          <a:bodyPr>
            <a:normAutofit fontScale="62500" lnSpcReduction="20000"/>
          </a:bodyPr>
          <a:lstStyle/>
          <a:p>
            <a:pPr marL="0" indent="0">
              <a:buNone/>
            </a:pPr>
            <a:r>
              <a:rPr lang="cs-CZ" dirty="0"/>
              <a:t>Na </a:t>
            </a:r>
            <a:r>
              <a:rPr lang="cs-CZ" b="1" dirty="0"/>
              <a:t>zapnutí</a:t>
            </a:r>
            <a:r>
              <a:rPr lang="cs-CZ" dirty="0"/>
              <a:t> a vypnutí počítače není nic složitého. K zapnutí počítače slouží obvykle výrazné </a:t>
            </a:r>
            <a:r>
              <a:rPr lang="cs-CZ" dirty="0" smtClean="0"/>
              <a:t>tlačítko </a:t>
            </a:r>
            <a:r>
              <a:rPr lang="cs-CZ" dirty="0"/>
              <a:t>na přední straně skříně</a:t>
            </a:r>
            <a:r>
              <a:rPr lang="cs-CZ" dirty="0" smtClean="0"/>
              <a:t>. Během startu PC proběhne celá řada důležitých operací hardwarový start ( aktivace BIOS, detekování dalších zařízení, testování PC </a:t>
            </a:r>
            <a:r>
              <a:rPr lang="cs-CZ" dirty="0" err="1" smtClean="0"/>
              <a:t>BIOSem</a:t>
            </a:r>
            <a:r>
              <a:rPr lang="cs-CZ" dirty="0" smtClean="0"/>
              <a:t>) a start operačního systému.</a:t>
            </a:r>
          </a:p>
          <a:p>
            <a:pPr marL="0" indent="0">
              <a:buNone/>
            </a:pPr>
            <a:endParaRPr lang="cs-CZ" dirty="0" smtClean="0"/>
          </a:p>
          <a:p>
            <a:pPr marL="0" indent="0">
              <a:buNone/>
            </a:pPr>
            <a:r>
              <a:rPr lang="cs-CZ" b="1" dirty="0" smtClean="0"/>
              <a:t>	Vypnutí</a:t>
            </a:r>
            <a:r>
              <a:rPr lang="cs-CZ" dirty="0" smtClean="0"/>
              <a:t> </a:t>
            </a:r>
            <a:r>
              <a:rPr lang="cs-CZ" dirty="0"/>
              <a:t>počítače není až tak úplně jednoduché jako jeho zapnutí. U moderních operačních systémů není možné pouze stisknout vypínací tlačítko v okamžiku, kdy už s počítačem nechcete pracovat. Je to proto, že počítač si v průběhu práce ukládá spoustu informací o tom, co se s ním právě </a:t>
            </a:r>
            <a:r>
              <a:rPr lang="cs-CZ" dirty="0" smtClean="0"/>
              <a:t>děje.</a:t>
            </a:r>
          </a:p>
          <a:p>
            <a:pPr marL="0" indent="0">
              <a:buNone/>
            </a:pPr>
            <a:r>
              <a:rPr lang="cs-CZ" dirty="0"/>
              <a:t>	</a:t>
            </a:r>
            <a:r>
              <a:rPr lang="cs-CZ" dirty="0" smtClean="0"/>
              <a:t>Je </a:t>
            </a:r>
            <a:r>
              <a:rPr lang="cs-CZ" dirty="0"/>
              <a:t>to podobné, jako kdybyste měli rozečtenou knihu a z ničeho nic ji zavřeli. Příště byste nevěděli, kde jste přestali. Proto si dáte před zavřením knihy mezi aktuální stránky záložku a příště spolehlivě navážete na poslední přečtenou stránku. Velmi podobné je to i s počítačem, resp. s operačním systémem. Softwarově, např. pomocí myši, zvolíte, že chcete práci s počítačem ukončit. Počítač provede řadu procedur a během několika minut ukončí práci a sám se vypne.</a:t>
            </a:r>
          </a:p>
          <a:p>
            <a:pPr marL="0" indent="0">
              <a:buNone/>
            </a:pPr>
            <a:r>
              <a:rPr lang="cs-CZ" dirty="0" smtClean="0"/>
              <a:t>	A </a:t>
            </a:r>
            <a:r>
              <a:rPr lang="cs-CZ" dirty="0"/>
              <a:t>to je další příjemná zvláštnost moderních počítačů. Není nutné je vypínat nějakým tlačítkem fyzicky. Operační systém sám počítač vypne. Samozřejmě u starších počítačů bylo nutné i po ukončení činnosti počítače tlačítko stisknout. Někdy se může stát, že se počítač po ukončení práce systému sám nevypne. V takovém případě je nutné použít pro vypnutí tlačítko na čelní straně skříně počítače. </a:t>
            </a:r>
          </a:p>
          <a:p>
            <a:endParaRPr lang="cs-CZ" dirty="0"/>
          </a:p>
        </p:txBody>
      </p:sp>
    </p:spTree>
    <p:extLst>
      <p:ext uri="{BB962C8B-B14F-4D97-AF65-F5344CB8AC3E}">
        <p14:creationId xmlns:p14="http://schemas.microsoft.com/office/powerpoint/2010/main" val="374097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908720"/>
            <a:ext cx="7505700" cy="575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ovéPole 1"/>
          <p:cNvSpPr txBox="1"/>
          <p:nvPr/>
        </p:nvSpPr>
        <p:spPr>
          <a:xfrm>
            <a:off x="2555776" y="357914"/>
            <a:ext cx="4166462" cy="369332"/>
          </a:xfrm>
          <a:prstGeom prst="rect">
            <a:avLst/>
          </a:prstGeom>
          <a:noFill/>
        </p:spPr>
        <p:txBody>
          <a:bodyPr wrap="none" rtlCol="0">
            <a:spAutoFit/>
          </a:bodyPr>
          <a:lstStyle/>
          <a:p>
            <a:r>
              <a:rPr lang="cs-CZ" dirty="0" smtClean="0"/>
              <a:t>Ukázka vypnutí PC pomocí nabídky START:</a:t>
            </a:r>
            <a:endParaRPr lang="cs-CZ" dirty="0"/>
          </a:p>
        </p:txBody>
      </p:sp>
    </p:spTree>
    <p:extLst>
      <p:ext uri="{BB962C8B-B14F-4D97-AF65-F5344CB8AC3E}">
        <p14:creationId xmlns:p14="http://schemas.microsoft.com/office/powerpoint/2010/main" val="2342118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0" y="0"/>
            <a:ext cx="9144000" cy="1143000"/>
          </a:xfrm>
          <a:solidFill>
            <a:schemeClr val="accent1"/>
          </a:solidFill>
        </p:spPr>
        <p:txBody>
          <a:bodyPr>
            <a:normAutofit/>
          </a:bodyPr>
          <a:lstStyle/>
          <a:p>
            <a:r>
              <a:rPr lang="cs-CZ" sz="4000" dirty="0" smtClean="0"/>
              <a:t>Restart počítače</a:t>
            </a:r>
            <a:endParaRPr lang="cs-CZ" sz="4000" dirty="0"/>
          </a:p>
        </p:txBody>
      </p:sp>
      <p:sp>
        <p:nvSpPr>
          <p:cNvPr id="4" name="Zástupný symbol pro obsah 3"/>
          <p:cNvSpPr>
            <a:spLocks noGrp="1"/>
          </p:cNvSpPr>
          <p:nvPr>
            <p:ph idx="1"/>
          </p:nvPr>
        </p:nvSpPr>
        <p:spPr>
          <a:xfrm>
            <a:off x="0" y="1268760"/>
            <a:ext cx="9144000" cy="5589240"/>
          </a:xfrm>
        </p:spPr>
        <p:txBody>
          <a:bodyPr>
            <a:normAutofit fontScale="62500" lnSpcReduction="20000"/>
          </a:bodyPr>
          <a:lstStyle/>
          <a:p>
            <a:r>
              <a:rPr lang="cs-CZ" dirty="0" smtClean="0"/>
              <a:t>Při </a:t>
            </a:r>
            <a:r>
              <a:rPr lang="cs-CZ" dirty="0"/>
              <a:t>práci s počítačem se může stát, že se počítač dostane do takového stavu, kdy s ním není možné žádnou obvyklou cestou komunikovat - nereaguje na stisk kláves, pohyb myši atd. Takovému stavu říkáme, že počítač "zatuhl", resp. zamrzl. Obvykle nezbývá než jej tzv. </a:t>
            </a:r>
            <a:r>
              <a:rPr lang="cs-CZ" b="1" dirty="0"/>
              <a:t>restartovat</a:t>
            </a:r>
            <a:r>
              <a:rPr lang="cs-CZ" dirty="0"/>
              <a:t>.</a:t>
            </a:r>
          </a:p>
          <a:p>
            <a:r>
              <a:rPr lang="cs-CZ" dirty="0"/>
              <a:t>Restartem se rozumí násilné ukončení činnosti počítače a jeho korektní znovunastartování. Abychom ovšem nemuseli počítač restartovat vypnutím a opětovným zapnutím tlačítka (což počítač, resp. zejména harddisk v něm zatěžuje), existuje na přední straně skříně počítače tlačítko </a:t>
            </a:r>
            <a:r>
              <a:rPr lang="cs-CZ" b="1" dirty="0"/>
              <a:t>RESTART</a:t>
            </a:r>
            <a:r>
              <a:rPr lang="cs-CZ" dirty="0"/>
              <a:t>. Po jeho stisknutí dojde k úplnému nastartování počítače podobně, jako bychom jej právě zapnuli, ale s tím rozdílem, že nedojde k přerušení dodávky el. energie do zařízení počítače, zejména do harddisku, který nepřetržitě pracuje. Proto je restartování podstatně šetrnější než vypnutí a </a:t>
            </a:r>
            <a:r>
              <a:rPr lang="cs-CZ" dirty="0" smtClean="0"/>
              <a:t>znovu zapnutí</a:t>
            </a:r>
            <a:r>
              <a:rPr lang="cs-CZ" dirty="0"/>
              <a:t>. Při restartování dojde k okamžitému výmazu veškerých neuložených informací, se kterými se v době restartu pracovalo, a rovněž k výmazu veškerých informací v paměti RAM. Restart je proto z uživatelského hlediska nepříjemný, nicméně pokud počítač přestane zcela komunikovat, nedá se obvykle nic jiného dělat.</a:t>
            </a:r>
          </a:p>
          <a:p>
            <a:r>
              <a:rPr lang="cs-CZ" dirty="0"/>
              <a:t>Restartování v každém případě považujte až za poslední možnost řešení potíží, tj. až selžou ostatní varianty oživení "zatuhlého" stavu. Mějte na paměti, že restartováním dojde k hrubému nekorektnímu ukončení práce počítače, což může mít negativní vliv na programové vybavení.</a:t>
            </a:r>
          </a:p>
          <a:p>
            <a:endParaRPr lang="cs-CZ" dirty="0"/>
          </a:p>
        </p:txBody>
      </p:sp>
    </p:spTree>
    <p:extLst>
      <p:ext uri="{BB962C8B-B14F-4D97-AF65-F5344CB8AC3E}">
        <p14:creationId xmlns:p14="http://schemas.microsoft.com/office/powerpoint/2010/main" val="2613639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404664"/>
            <a:ext cx="9144000" cy="1143000"/>
          </a:xfrm>
        </p:spPr>
        <p:txBody>
          <a:bodyPr>
            <a:noAutofit/>
          </a:bodyPr>
          <a:lstStyle/>
          <a:p>
            <a:r>
              <a:rPr lang="cs-CZ" sz="2000" dirty="0" smtClean="0"/>
              <a:t>Někdy nás počítač sám vyzve abychom jej restartovali (např. instalace programů).</a:t>
            </a:r>
            <a:br>
              <a:rPr lang="cs-CZ" sz="2000" dirty="0" smtClean="0"/>
            </a:br>
            <a:r>
              <a:rPr lang="cs-CZ" sz="2000" dirty="0" smtClean="0"/>
              <a:t>Opět využíváme nabídku START (viz. obrázek).</a:t>
            </a:r>
            <a:endParaRPr lang="cs-CZ"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84784"/>
            <a:ext cx="7172325" cy="497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596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0"/>
            <a:ext cx="9144000" cy="1143000"/>
          </a:xfrm>
          <a:solidFill>
            <a:schemeClr val="accent1"/>
          </a:solidFill>
        </p:spPr>
        <p:txBody>
          <a:bodyPr>
            <a:normAutofit fontScale="90000"/>
          </a:bodyPr>
          <a:lstStyle/>
          <a:p>
            <a:r>
              <a:rPr lang="cs-CZ" sz="4000" dirty="0"/>
              <a:t>Osobní </a:t>
            </a:r>
            <a:r>
              <a:rPr lang="cs-CZ" sz="4000" dirty="0" smtClean="0"/>
              <a:t>zdraví (platí především pro časté a dlouhodobé používání počítače):</a:t>
            </a:r>
            <a:endParaRPr lang="cs-CZ" sz="4000" dirty="0"/>
          </a:p>
        </p:txBody>
      </p:sp>
      <p:sp>
        <p:nvSpPr>
          <p:cNvPr id="3" name="Zástupný symbol pro obsah 2"/>
          <p:cNvSpPr>
            <a:spLocks noGrp="1"/>
          </p:cNvSpPr>
          <p:nvPr>
            <p:ph idx="1"/>
          </p:nvPr>
        </p:nvSpPr>
        <p:spPr>
          <a:xfrm>
            <a:off x="-16498" y="1268760"/>
            <a:ext cx="9160498" cy="5589240"/>
          </a:xfrm>
        </p:spPr>
        <p:txBody>
          <a:bodyPr>
            <a:normAutofit fontScale="70000" lnSpcReduction="20000"/>
          </a:bodyPr>
          <a:lstStyle/>
          <a:p>
            <a:r>
              <a:rPr lang="cs-CZ" dirty="0" smtClean="0"/>
              <a:t>Na </a:t>
            </a:r>
            <a:r>
              <a:rPr lang="cs-CZ" dirty="0"/>
              <a:t>monitor by nemělo dopadat přímé světlo. Není vhodné umísťovat monitor přímo před okno. Škodí to vašim očím. Stejně tak není vyhovující umístění monitoru naproti oknu nebo tak, aby na něj dopadalo přímé světlo nebo aby obrazovka tvořila kontrast s přímým slunečním zářením.</a:t>
            </a:r>
          </a:p>
          <a:p>
            <a:r>
              <a:rPr lang="cs-CZ" dirty="0"/>
              <a:t>Kontrast a jas monitoru nenastavujte extrémně velký. Z dlouhodobého hlediska to škodí vašim očím.</a:t>
            </a:r>
          </a:p>
          <a:p>
            <a:r>
              <a:rPr lang="cs-CZ" dirty="0"/>
              <a:t>Při práci s počítačem používejte ergonomickou židli s podpěrkami pro ruce.</a:t>
            </a:r>
          </a:p>
          <a:p>
            <a:r>
              <a:rPr lang="cs-CZ" dirty="0"/>
              <a:t>Pokud je to možné, používejte u klávesnice podložku pod zápěstí.</a:t>
            </a:r>
          </a:p>
          <a:p>
            <a:r>
              <a:rPr lang="cs-CZ" dirty="0"/>
              <a:t>Monitor by měl být umístěn přímo před očima. Pokud se na něj musíte dívat dolů nebo nahoru, zatěžujete tím páteř.</a:t>
            </a:r>
          </a:p>
          <a:p>
            <a:r>
              <a:rPr lang="cs-CZ" dirty="0"/>
              <a:t>Dodržujte doporučenou vzdálenost od monitoru (liší se podle úhlopříčky). Měla by být alespoň taková, abyste celou plochu monitoru přehlédli bez nutnosti otáčet hlavou.</a:t>
            </a:r>
          </a:p>
          <a:p>
            <a:r>
              <a:rPr lang="cs-CZ" dirty="0"/>
              <a:t>Jestliže opisujete text, doporučuje se, aby textová předloha byla umístěna v úrovni monitoru. Opakované vyvracení hlavy na předlohu a monitor není dobré pro krční páteř.</a:t>
            </a:r>
          </a:p>
          <a:p>
            <a:r>
              <a:rPr lang="cs-CZ" dirty="0"/>
              <a:t>Pracujete-li s počítačem dlouhodobě, doplňujte statickou činnost cvičením nebo občasným protažením.</a:t>
            </a:r>
          </a:p>
          <a:p>
            <a:endParaRPr lang="cs-CZ" dirty="0"/>
          </a:p>
        </p:txBody>
      </p:sp>
    </p:spTree>
    <p:extLst>
      <p:ext uri="{BB962C8B-B14F-4D97-AF65-F5344CB8AC3E}">
        <p14:creationId xmlns:p14="http://schemas.microsoft.com/office/powerpoint/2010/main" val="338789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pravne sezeni u počítač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4" y="10953"/>
            <a:ext cx="9175846" cy="5483740"/>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p:cNvSpPr txBox="1"/>
          <p:nvPr/>
        </p:nvSpPr>
        <p:spPr>
          <a:xfrm>
            <a:off x="88817" y="5805264"/>
            <a:ext cx="9003619" cy="923330"/>
          </a:xfrm>
          <a:prstGeom prst="rect">
            <a:avLst/>
          </a:prstGeom>
          <a:noFill/>
        </p:spPr>
        <p:txBody>
          <a:bodyPr wrap="none" rtlCol="0">
            <a:spAutoFit/>
          </a:bodyPr>
          <a:lstStyle/>
          <a:p>
            <a:r>
              <a:rPr lang="cs-CZ" dirty="0"/>
              <a:t>Následující obrázek vystihuje optimální polohu lidského těla při práci s počítačem. Všimněte si </a:t>
            </a:r>
            <a:endParaRPr lang="cs-CZ" dirty="0" smtClean="0"/>
          </a:p>
          <a:p>
            <a:r>
              <a:rPr lang="cs-CZ" dirty="0" smtClean="0"/>
              <a:t>optimálních </a:t>
            </a:r>
            <a:r>
              <a:rPr lang="cs-CZ" dirty="0"/>
              <a:t>pravých úhlů v kolenou, při sedu v bocích a při poloze rukou na stole. </a:t>
            </a:r>
            <a:r>
              <a:rPr lang="cs-CZ" dirty="0" smtClean="0"/>
              <a:t>Čím </a:t>
            </a:r>
            <a:r>
              <a:rPr lang="cs-CZ" dirty="0"/>
              <a:t>více se </a:t>
            </a:r>
            <a:endParaRPr lang="cs-CZ" dirty="0" smtClean="0"/>
          </a:p>
          <a:p>
            <a:r>
              <a:rPr lang="cs-CZ" dirty="0" smtClean="0"/>
              <a:t>této </a:t>
            </a:r>
            <a:r>
              <a:rPr lang="cs-CZ" dirty="0"/>
              <a:t>poloze budete blížit, tím lépe. </a:t>
            </a:r>
          </a:p>
        </p:txBody>
      </p:sp>
    </p:spTree>
    <p:extLst>
      <p:ext uri="{BB962C8B-B14F-4D97-AF65-F5344CB8AC3E}">
        <p14:creationId xmlns:p14="http://schemas.microsoft.com/office/powerpoint/2010/main" val="52801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0"/>
            <a:ext cx="9144000" cy="1143000"/>
          </a:xfrm>
          <a:solidFill>
            <a:schemeClr val="accent1"/>
          </a:solidFill>
        </p:spPr>
        <p:txBody>
          <a:bodyPr/>
          <a:lstStyle/>
          <a:p>
            <a:r>
              <a:rPr lang="cs-CZ" dirty="0" smtClean="0"/>
              <a:t>Úkol:</a:t>
            </a:r>
            <a:endParaRPr lang="cs-CZ" dirty="0"/>
          </a:p>
        </p:txBody>
      </p:sp>
      <p:sp>
        <p:nvSpPr>
          <p:cNvPr id="3" name="Zástupný symbol pro obsah 2"/>
          <p:cNvSpPr>
            <a:spLocks noGrp="1"/>
          </p:cNvSpPr>
          <p:nvPr>
            <p:ph idx="1"/>
          </p:nvPr>
        </p:nvSpPr>
        <p:spPr>
          <a:xfrm>
            <a:off x="179512" y="1196752"/>
            <a:ext cx="8856984" cy="4525963"/>
          </a:xfrm>
        </p:spPr>
        <p:txBody>
          <a:bodyPr/>
          <a:lstStyle/>
          <a:p>
            <a:r>
              <a:rPr lang="cs-CZ" dirty="0" smtClean="0"/>
              <a:t>Počítač (PC) je nedílnou součástí celé řady lidských profesí. Vypiš několik pracovních profesí, která se bez PC neobejdou a naopak PC nepotřebují: </a:t>
            </a:r>
          </a:p>
          <a:p>
            <a:pPr marL="0" indent="0">
              <a:buNone/>
            </a:pPr>
            <a:r>
              <a:rPr lang="cs-CZ" dirty="0" smtClean="0"/>
              <a:t>POTŘEBUJE			NEPOTŘEBUJE</a:t>
            </a:r>
          </a:p>
          <a:p>
            <a:pPr marL="0" indent="0">
              <a:buNone/>
            </a:pPr>
            <a:r>
              <a:rPr lang="cs-CZ" dirty="0" smtClean="0"/>
              <a:t>- mobilní operátor		- ligový hokejista		</a:t>
            </a:r>
            <a:endParaRPr lang="cs-CZ" dirty="0"/>
          </a:p>
        </p:txBody>
      </p:sp>
    </p:spTree>
    <p:extLst>
      <p:ext uri="{BB962C8B-B14F-4D97-AF65-F5344CB8AC3E}">
        <p14:creationId xmlns:p14="http://schemas.microsoft.com/office/powerpoint/2010/main" val="2092124945"/>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414</Words>
  <Application>Microsoft Office PowerPoint</Application>
  <PresentationFormat>Předvádění na obrazovce (4:3)</PresentationFormat>
  <Paragraphs>38</Paragraphs>
  <Slides>9</Slides>
  <Notes>0</Notes>
  <HiddenSlides>0</HiddenSlides>
  <MMClips>0</MMClips>
  <ScaleCrop>false</ScaleCrop>
  <HeadingPairs>
    <vt:vector size="4" baseType="variant">
      <vt:variant>
        <vt:lpstr>Motiv</vt:lpstr>
      </vt:variant>
      <vt:variant>
        <vt:i4>1</vt:i4>
      </vt:variant>
      <vt:variant>
        <vt:lpstr>Nadpisy snímků</vt:lpstr>
      </vt:variant>
      <vt:variant>
        <vt:i4>9</vt:i4>
      </vt:variant>
    </vt:vector>
  </HeadingPairs>
  <TitlesOfParts>
    <vt:vector size="10" baseType="lpstr">
      <vt:lpstr>Motiv systému Office</vt:lpstr>
      <vt:lpstr>ZÁSADY PRO PRÁCI S POČÍTAČEM</vt:lpstr>
      <vt:lpstr>Několik pravidel pro práci s počítačem, která je dobré znát:</vt:lpstr>
      <vt:lpstr>Zapnutí a vypnutí počítače:</vt:lpstr>
      <vt:lpstr>Prezentace aplikace PowerPoint</vt:lpstr>
      <vt:lpstr>Restart počítače</vt:lpstr>
      <vt:lpstr>Někdy nás počítač sám vyzve abychom jej restartovali (např. instalace programů). Opět využíváme nabídku START (viz. obrázek).</vt:lpstr>
      <vt:lpstr>Osobní zdraví (platí především pro časté a dlouhodobé používání počítače):</vt:lpstr>
      <vt:lpstr>Prezentace aplikace PowerPoint</vt:lpstr>
      <vt:lpstr>Úkol: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ZÁSADY PRO PRÁCI S POČÍTAČEM</dc:title>
  <dc:creator>PC</dc:creator>
  <cp:lastModifiedBy>PC</cp:lastModifiedBy>
  <cp:revision>4</cp:revision>
  <dcterms:created xsi:type="dcterms:W3CDTF">2013-09-11T19:56:29Z</dcterms:created>
  <dcterms:modified xsi:type="dcterms:W3CDTF">2013-09-11T20:30:13Z</dcterms:modified>
</cp:coreProperties>
</file>