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F501C-105C-4F20-A752-FE65889C936D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D5288-7CCF-40C5-94F4-0D924B3235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944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D5288-7CCF-40C5-94F4-0D924B3235D8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8809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71B4-8A28-4891-900B-E5DD1B9F799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876D-AC3F-4DA9-B29E-0637589227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5019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71B4-8A28-4891-900B-E5DD1B9F799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876D-AC3F-4DA9-B29E-0637589227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6035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71B4-8A28-4891-900B-E5DD1B9F799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876D-AC3F-4DA9-B29E-0637589227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3725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71B4-8A28-4891-900B-E5DD1B9F799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876D-AC3F-4DA9-B29E-0637589227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9613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71B4-8A28-4891-900B-E5DD1B9F799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876D-AC3F-4DA9-B29E-0637589227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6018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71B4-8A28-4891-900B-E5DD1B9F799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876D-AC3F-4DA9-B29E-0637589227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4543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71B4-8A28-4891-900B-E5DD1B9F799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876D-AC3F-4DA9-B29E-0637589227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4567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71B4-8A28-4891-900B-E5DD1B9F799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876D-AC3F-4DA9-B29E-0637589227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7818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71B4-8A28-4891-900B-E5DD1B9F799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876D-AC3F-4DA9-B29E-0637589227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7326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71B4-8A28-4891-900B-E5DD1B9F799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876D-AC3F-4DA9-B29E-0637589227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3737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71B4-8A28-4891-900B-E5DD1B9F799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876D-AC3F-4DA9-B29E-0637589227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3142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E71B4-8A28-4891-900B-E5DD1B9F799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6876D-AC3F-4DA9-B29E-0637589227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1417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n.wikipedia.org/wiki/Template:Keyboar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Page_Up" TargetMode="External"/><Relationship Id="rId13" Type="http://schemas.openxmlformats.org/officeDocument/2006/relationships/hyperlink" Target="http://cs.wikipedia.org/wiki/Backspace" TargetMode="External"/><Relationship Id="rId18" Type="http://schemas.openxmlformats.org/officeDocument/2006/relationships/hyperlink" Target="http://cs.wikipedia.org/wiki/Tabul%C3%A1tor" TargetMode="External"/><Relationship Id="rId3" Type="http://schemas.openxmlformats.org/officeDocument/2006/relationships/hyperlink" Target="http://cs.wikipedia.org/wiki/Print_Screen" TargetMode="External"/><Relationship Id="rId7" Type="http://schemas.openxmlformats.org/officeDocument/2006/relationships/hyperlink" Target="http://cs.wikipedia.org/wiki/Kl%C3%A1vesa_Home" TargetMode="External"/><Relationship Id="rId12" Type="http://schemas.openxmlformats.org/officeDocument/2006/relationships/hyperlink" Target="http://cs.wikipedia.org/wiki/Enter" TargetMode="External"/><Relationship Id="rId17" Type="http://schemas.openxmlformats.org/officeDocument/2006/relationships/hyperlink" Target="http://cs.wikipedia.org/wiki/Kl%C3%A1vesa_Alt" TargetMode="External"/><Relationship Id="rId2" Type="http://schemas.openxmlformats.org/officeDocument/2006/relationships/hyperlink" Target="http://cs.wikipedia.org/wiki/Kl%C3%A1vesa_Esc" TargetMode="External"/><Relationship Id="rId16" Type="http://schemas.openxmlformats.org/officeDocument/2006/relationships/hyperlink" Target="http://cs.wikipedia.org/wiki/Kl%C3%A1vesa_Ctrl" TargetMode="External"/><Relationship Id="rId20" Type="http://schemas.openxmlformats.org/officeDocument/2006/relationships/hyperlink" Target="http://cs.wikipedia.org/w/index.php?title=Kl%C3%A1vesa_Application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Kl%C3%A1vesa_Insert" TargetMode="External"/><Relationship Id="rId11" Type="http://schemas.openxmlformats.org/officeDocument/2006/relationships/hyperlink" Target="http://cs.wikipedia.org/wiki/Page_Down" TargetMode="External"/><Relationship Id="rId5" Type="http://schemas.openxmlformats.org/officeDocument/2006/relationships/hyperlink" Target="http://cs.wikipedia.org/wiki/Kl%C3%A1vesa_Break" TargetMode="External"/><Relationship Id="rId15" Type="http://schemas.openxmlformats.org/officeDocument/2006/relationships/hyperlink" Target="http://cs.wikipedia.org/wiki/Kl%C3%A1vesa_Shift" TargetMode="External"/><Relationship Id="rId10" Type="http://schemas.openxmlformats.org/officeDocument/2006/relationships/hyperlink" Target="http://cs.wikipedia.org/wiki/Kl%C3%A1vesa_End" TargetMode="External"/><Relationship Id="rId19" Type="http://schemas.openxmlformats.org/officeDocument/2006/relationships/hyperlink" Target="http://cs.wikipedia.org/wiki/Kl%C3%A1vesa_Windows" TargetMode="External"/><Relationship Id="rId4" Type="http://schemas.openxmlformats.org/officeDocument/2006/relationships/hyperlink" Target="http://cs.wikipedia.org/wiki/Scroll_Lock" TargetMode="External"/><Relationship Id="rId9" Type="http://schemas.openxmlformats.org/officeDocument/2006/relationships/hyperlink" Target="http://cs.wikipedia.org/wiki/Kl%C3%A1vesa_Delete" TargetMode="External"/><Relationship Id="rId14" Type="http://schemas.openxmlformats.org/officeDocument/2006/relationships/hyperlink" Target="http://cs.wikipedia.org/wiki/Kurzorov%C3%A1_%C5%A1ipka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office.microsoft.com/cs-cz/support/klavesove-zkratky-pro-aplikaci-microsoft-word-HP010370109.aspx?CTT=1" TargetMode="External"/><Relationship Id="rId3" Type="http://schemas.openxmlformats.org/officeDocument/2006/relationships/hyperlink" Target="http://www.klavesovezkratky.123abc.cz/" TargetMode="External"/><Relationship Id="rId7" Type="http://schemas.openxmlformats.org/officeDocument/2006/relationships/hyperlink" Target="http://office.microsoft.com/cs-cz/support/klavesove-zkratky-v-aplikaci-excel-2010-HP010342494.aspx?CTT=1" TargetMode="External"/><Relationship Id="rId2" Type="http://schemas.openxmlformats.org/officeDocument/2006/relationships/hyperlink" Target="http://czropa.wz.cz/?src=doc/specialni_znaky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Po%C4%8D%C3%ADta%C4%8Dov%C3%A1_kl%C3%A1vesnice" TargetMode="External"/><Relationship Id="rId5" Type="http://schemas.openxmlformats.org/officeDocument/2006/relationships/hyperlink" Target="http://windows.microsoft.com/cs-cz/windows/keyboard-shortcuts#keyboard-shortcuts=windows-7" TargetMode="External"/><Relationship Id="rId4" Type="http://schemas.openxmlformats.org/officeDocument/2006/relationships/hyperlink" Target="http://support.microsoft.com/kb/301583/cs" TargetMode="External"/><Relationship Id="rId9" Type="http://schemas.openxmlformats.org/officeDocument/2006/relationships/hyperlink" Target="http://office.microsoft.com/cs-cz/powerpoint-help/klavesove-zkratky-pro-pouziti-pri-vytvareni-prezentace-v-powerpointu-2013-HA102749080.aspx?CTT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-108520" y="0"/>
            <a:ext cx="9361039" cy="1470025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KLÁVESOVÉ ZKRATKY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96" y="1844824"/>
            <a:ext cx="9165569" cy="4653136"/>
          </a:xfrm>
        </p:spPr>
        <p:txBody>
          <a:bodyPr>
            <a:normAutofit fontScale="62500" lnSpcReduction="20000"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cs-CZ" dirty="0" smtClean="0"/>
              <a:t>Klávesová zkratka je kombinace několika kláves, jejichž současné stisknutí vyvolá nějakou funkci.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dirty="0" smtClean="0"/>
              <a:t>Klávesová zkratka se obvykle skládá ze dvou až tří kláves (větší počet ovšem není vyloučen), z nichž typicky poslední může být plnovýznamová klávesa ( = jiná než </a:t>
            </a:r>
            <a:r>
              <a:rPr lang="cs-CZ" dirty="0" err="1" smtClean="0"/>
              <a:t>předřazovací</a:t>
            </a:r>
            <a:r>
              <a:rPr lang="cs-CZ" dirty="0" smtClean="0"/>
              <a:t>), ostatní klávesy jsou tzv. klávesy </a:t>
            </a:r>
            <a:r>
              <a:rPr lang="cs-CZ" dirty="0" err="1" smtClean="0"/>
              <a:t>předřazovací</a:t>
            </a:r>
            <a:r>
              <a:rPr lang="cs-CZ" dirty="0" smtClean="0"/>
              <a:t> (Shift, Ctrl, Alt a Alt </a:t>
            </a:r>
            <a:r>
              <a:rPr lang="cs-CZ" dirty="0" err="1" smtClean="0"/>
              <a:t>Gr</a:t>
            </a:r>
            <a:r>
              <a:rPr lang="cs-CZ" dirty="0" smtClean="0"/>
              <a:t>, někdy též klávesa s logem (např. Windows, Macintosh) nebo klávesa </a:t>
            </a:r>
            <a:r>
              <a:rPr lang="cs-CZ" dirty="0" err="1" smtClean="0"/>
              <a:t>Fn</a:t>
            </a:r>
            <a:r>
              <a:rPr lang="cs-CZ" dirty="0" smtClean="0"/>
              <a:t>).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dirty="0" smtClean="0"/>
              <a:t>Pořadí stisku </a:t>
            </a:r>
            <a:r>
              <a:rPr lang="cs-CZ" dirty="0" err="1" smtClean="0"/>
              <a:t>předřazovacích</a:t>
            </a:r>
            <a:r>
              <a:rPr lang="cs-CZ" dirty="0" smtClean="0"/>
              <a:t> kláves bývá libovolné, plnovýznamová klávesa musí být stisknuta jako poslední.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dirty="0" smtClean="0"/>
              <a:t>Klávesová zkratka se zapisuje jako sekvence tisknutých kláves, většinou oddělených mezerou nebo znakem plus (+), ojediněle i jiným způsobem (např. znakem mínus).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dirty="0" smtClean="0"/>
              <a:t>Konkrétní klávesové zkratky jsou vždy silně závislé na použitém hardware a software, autoři programového vybavení se však obvykle snaží dodržovat určité zažité standardy pro nejobvyklejší funkce.</a:t>
            </a:r>
          </a:p>
          <a:p>
            <a:pPr marL="457200" indent="-457200" algn="just">
              <a:buFont typeface="Arial" pitchFamily="34" charset="0"/>
              <a:buChar char="•"/>
            </a:pPr>
            <a:endParaRPr lang="cs-CZ" dirty="0"/>
          </a:p>
          <a:p>
            <a:pPr lvl="8" algn="just"/>
            <a:r>
              <a:rPr lang="cs-CZ" dirty="0" smtClean="0"/>
              <a:t>		</a:t>
            </a:r>
            <a:r>
              <a:rPr lang="cs-CZ" sz="1800" dirty="0" smtClean="0"/>
              <a:t>Zdroj: http://cs.wikipedia.org/wiki/</a:t>
            </a:r>
            <a:r>
              <a:rPr lang="cs-CZ" sz="1800" dirty="0" err="1" smtClean="0"/>
              <a:t>Klávesováv_zkratka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80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Klávesnice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7020272" y="6381328"/>
            <a:ext cx="179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hlinkClick r:id="rId2"/>
              </a:rPr>
              <a:t>Klávesnice online</a:t>
            </a:r>
            <a:endParaRPr lang="cs-CZ" dirty="0"/>
          </a:p>
        </p:txBody>
      </p:sp>
      <p:pic>
        <p:nvPicPr>
          <p:cNvPr id="1026" name="Picture 2" descr="Soubor:Qwerty cz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610475" cy="366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577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Klávesnice – speciální klávesy</a:t>
            </a:r>
            <a:endParaRPr lang="cs-CZ" dirty="0"/>
          </a:p>
        </p:txBody>
      </p:sp>
      <p:graphicFrame>
        <p:nvGraphicFramePr>
          <p:cNvPr id="6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4242658"/>
              </p:ext>
            </p:extLst>
          </p:nvPr>
        </p:nvGraphicFramePr>
        <p:xfrm>
          <a:off x="1907704" y="1412776"/>
          <a:ext cx="5400600" cy="4830546"/>
        </p:xfrm>
        <a:graphic>
          <a:graphicData uri="http://schemas.openxmlformats.org/drawingml/2006/table">
            <a:tbl>
              <a:tblPr/>
              <a:tblGrid>
                <a:gridCol w="1728192"/>
                <a:gridCol w="3672408"/>
              </a:tblGrid>
              <a:tr h="219025">
                <a:tc>
                  <a:txBody>
                    <a:bodyPr/>
                    <a:lstStyle/>
                    <a:p>
                      <a:r>
                        <a:rPr lang="cs-CZ" sz="1200" b="1" dirty="0">
                          <a:effectLst/>
                        </a:rPr>
                        <a:t>Klávesa</a:t>
                      </a:r>
                      <a:endParaRPr lang="cs-CZ" sz="1200" dirty="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b="1">
                          <a:effectLst/>
                        </a:rPr>
                        <a:t>Funkce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 dirty="0" err="1">
                          <a:solidFill>
                            <a:srgbClr val="0B0080"/>
                          </a:solidFill>
                          <a:effectLst/>
                          <a:hlinkClick r:id="rId2" tooltip="Klávesa Esc"/>
                        </a:rPr>
                        <a:t>Esc</a:t>
                      </a:r>
                      <a:endParaRPr lang="cs-CZ" sz="1200" dirty="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Odvolání posledního příkazu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0032">
                <a:tc>
                  <a:txBody>
                    <a:bodyPr/>
                    <a:lstStyle/>
                    <a:p>
                      <a:r>
                        <a:rPr lang="cs-CZ" sz="1200" u="none" strike="noStrike" dirty="0" err="1">
                          <a:solidFill>
                            <a:srgbClr val="0B0080"/>
                          </a:solidFill>
                          <a:effectLst/>
                          <a:hlinkClick r:id="rId3" tooltip="Print Screen"/>
                        </a:rPr>
                        <a:t>Print</a:t>
                      </a:r>
                      <a:r>
                        <a:rPr lang="cs-CZ" sz="1200" u="none" strike="noStrike" dirty="0">
                          <a:solidFill>
                            <a:srgbClr val="0B0080"/>
                          </a:solidFill>
                          <a:effectLst/>
                          <a:hlinkClick r:id="rId3" tooltip="Print Screen"/>
                        </a:rPr>
                        <a:t> </a:t>
                      </a:r>
                      <a:r>
                        <a:rPr lang="cs-CZ" sz="1200" u="none" strike="noStrike" dirty="0" err="1">
                          <a:solidFill>
                            <a:srgbClr val="0B0080"/>
                          </a:solidFill>
                          <a:effectLst/>
                          <a:hlinkClick r:id="rId3" tooltip="Print Screen"/>
                        </a:rPr>
                        <a:t>Screen</a:t>
                      </a:r>
                      <a:endParaRPr lang="cs-CZ" sz="1200" dirty="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Vložení momentálního obsahu obrazovky do schránky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4" tooltip="Scroll Lock"/>
                        </a:rPr>
                        <a:t>Scroll Lock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</a:rPr>
                        <a:t>Řídí „rolování“ obrazovky nahoru a dolů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5" tooltip="Klávesa Break"/>
                        </a:rPr>
                        <a:t>Pause/Break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Zastavení provádění programu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6" tooltip="Klávesa Insert"/>
                        </a:rPr>
                        <a:t>Insert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</a:rPr>
                        <a:t>Přepíná mezi režimem vkládání a přepis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7" tooltip="Klávesa Home"/>
                        </a:rPr>
                        <a:t>Home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200">
                          <a:effectLst/>
                        </a:rPr>
                        <a:t>Posouvá kurzor na začátek řádku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8" tooltip="Page Up"/>
                        </a:rPr>
                        <a:t>Page Up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dirty="0">
                          <a:effectLst/>
                        </a:rPr>
                        <a:t>Posunutí textu o jednu obrazovku nahoru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9" tooltip="Klávesa Delete"/>
                        </a:rPr>
                        <a:t>Delete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dirty="0">
                          <a:effectLst/>
                        </a:rPr>
                        <a:t>Maže znak na pozici kurzoru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10" tooltip="Klávesa End"/>
                        </a:rPr>
                        <a:t>End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dirty="0">
                          <a:effectLst/>
                        </a:rPr>
                        <a:t>Posouvá kurzor na konec řádku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 dirty="0" err="1">
                          <a:solidFill>
                            <a:srgbClr val="0B0080"/>
                          </a:solidFill>
                          <a:effectLst/>
                          <a:hlinkClick r:id="rId11" tooltip="Page Down"/>
                        </a:rPr>
                        <a:t>Page</a:t>
                      </a:r>
                      <a:r>
                        <a:rPr lang="cs-CZ" sz="1200" u="none" strike="noStrike" dirty="0">
                          <a:solidFill>
                            <a:srgbClr val="0B0080"/>
                          </a:solidFill>
                          <a:effectLst/>
                          <a:hlinkClick r:id="rId11" tooltip="Page Down"/>
                        </a:rPr>
                        <a:t> Down</a:t>
                      </a:r>
                      <a:endParaRPr lang="cs-CZ" sz="1200" dirty="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dirty="0">
                          <a:effectLst/>
                        </a:rPr>
                        <a:t>Posunutí textu o jednu obrazovku dolů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12" tooltip="Enter"/>
                        </a:rPr>
                        <a:t>Enter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Potvrzení příkazu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13" tooltip="Backspace"/>
                        </a:rPr>
                        <a:t>Backspace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</a:rPr>
                        <a:t>Mazání znaku zpětným posunem kurzoru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14" tooltip="Kurzorová šipka"/>
                        </a:rPr>
                        <a:t>Kurzorové šipky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</a:rPr>
                        <a:t>Posun kurzoru po obrazovce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15" tooltip="Klávesa Shift"/>
                        </a:rPr>
                        <a:t>Shift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</a:rPr>
                        <a:t>Přepínání velkých a malých písmen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2776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16" tooltip="Klávesa Ctrl"/>
                        </a:rPr>
                        <a:t>Ctrl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</a:rPr>
                        <a:t>Přepínání funkcí kláves při řízení programu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199524">
                <a:tc>
                  <a:txBody>
                    <a:bodyPr/>
                    <a:lstStyle/>
                    <a:p>
                      <a:r>
                        <a:rPr lang="cs-CZ" sz="1200" u="none" strike="noStrike" dirty="0">
                          <a:solidFill>
                            <a:srgbClr val="0B0080"/>
                          </a:solidFill>
                          <a:effectLst/>
                          <a:hlinkClick r:id="rId17" tooltip="Klávesa Alt"/>
                        </a:rPr>
                        <a:t>Alt</a:t>
                      </a:r>
                      <a:endParaRPr lang="cs-CZ" sz="1200" dirty="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</a:rPr>
                        <a:t>Přepínání funkcí kláves při řízení programu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15" tooltip="Klávesa Shift"/>
                        </a:rPr>
                        <a:t>Caps Lock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>
                          <a:effectLst/>
                        </a:rPr>
                        <a:t>Přepíná trvale na velká písmena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9523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18" tooltip="Tabulátor"/>
                        </a:rPr>
                        <a:t>Tabulátor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Přeskakování kurzoru do předem nadefinovaných pozic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0B0080"/>
                          </a:solidFill>
                          <a:effectLst/>
                          <a:hlinkClick r:id="rId19" tooltip="Klávesa Windows"/>
                        </a:rPr>
                        <a:t>Windows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1">
                          <a:effectLst/>
                        </a:rPr>
                        <a:t>V MS Windows:</a:t>
                      </a:r>
                      <a:r>
                        <a:rPr lang="en-US" sz="1200">
                          <a:effectLst/>
                        </a:rPr>
                        <a:t> Otevření nabídky Start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9025">
                <a:tc>
                  <a:txBody>
                    <a:bodyPr/>
                    <a:lstStyle/>
                    <a:p>
                      <a:r>
                        <a:rPr lang="cs-CZ" sz="1200" u="none" strike="noStrike">
                          <a:solidFill>
                            <a:srgbClr val="A55858"/>
                          </a:solidFill>
                          <a:effectLst/>
                          <a:hlinkClick r:id="rId20" tooltip="Klávesa Application (stránka neexistuje)"/>
                        </a:rPr>
                        <a:t>Application</a:t>
                      </a:r>
                      <a:endParaRPr lang="cs-CZ" sz="1200">
                        <a:effectLst/>
                      </a:endParaRP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i="1" dirty="0">
                          <a:effectLst/>
                        </a:rPr>
                        <a:t>V MS Windows:</a:t>
                      </a:r>
                      <a:r>
                        <a:rPr lang="cs-CZ" sz="1200" dirty="0">
                          <a:effectLst/>
                        </a:rPr>
                        <a:t> Otevření místní nabídky</a:t>
                      </a:r>
                    </a:p>
                  </a:txBody>
                  <a:tcPr marL="47145" marR="47145" marT="23573" marB="23573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87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Obecné klávesové zkratky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3225927"/>
              </p:ext>
            </p:extLst>
          </p:nvPr>
        </p:nvGraphicFramePr>
        <p:xfrm>
          <a:off x="1403648" y="1124744"/>
          <a:ext cx="6230853" cy="5543551"/>
        </p:xfrm>
        <a:graphic>
          <a:graphicData uri="http://schemas.openxmlformats.org/drawingml/2006/table">
            <a:tbl>
              <a:tblPr/>
              <a:tblGrid>
                <a:gridCol w="3211743"/>
                <a:gridCol w="3019110"/>
              </a:tblGrid>
              <a:tr h="544983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b="1" dirty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Stisknutá klávesa</a:t>
                      </a:r>
                      <a:endParaRPr lang="cs-CZ" sz="1400" b="1" dirty="0">
                        <a:effectLst/>
                        <a:latin typeface="+mn-lt"/>
                      </a:endParaRPr>
                    </a:p>
                  </a:txBody>
                  <a:tcPr marL="83309" marR="83309" marT="156205" marB="1388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b="1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Akce</a:t>
                      </a:r>
                      <a:endParaRPr lang="cs-CZ" sz="1400" b="1">
                        <a:effectLst/>
                        <a:latin typeface="+mn-lt"/>
                      </a:endParaRPr>
                    </a:p>
                  </a:txBody>
                  <a:tcPr marL="186848" marR="83309" marT="156205" marB="1388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339">
                <a:tc>
                  <a:txBody>
                    <a:bodyPr/>
                    <a:lstStyle/>
                    <a:p>
                      <a:pPr fontAlgn="t"/>
                      <a:r>
                        <a:rPr lang="cs-CZ" sz="1400" b="0" dirty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F1</a:t>
                      </a:r>
                    </a:p>
                  </a:txBody>
                  <a:tcPr marL="83309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cs-CZ" sz="1400" b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Zobrazení nápovědy</a:t>
                      </a:r>
                    </a:p>
                  </a:txBody>
                  <a:tcPr marL="186848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339">
                <a:tc>
                  <a:txBody>
                    <a:bodyPr/>
                    <a:lstStyle/>
                    <a:p>
                      <a:pPr fontAlgn="t"/>
                      <a:r>
                        <a:rPr lang="cs-CZ" sz="1400" b="0" dirty="0" err="1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Ctrl+C</a:t>
                      </a:r>
                      <a:r>
                        <a:rPr lang="cs-CZ" sz="1400" b="0" dirty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 (nebo </a:t>
                      </a:r>
                      <a:r>
                        <a:rPr lang="cs-CZ" sz="1400" b="0" dirty="0" err="1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Ctrl+Insert</a:t>
                      </a:r>
                      <a:r>
                        <a:rPr lang="cs-CZ" sz="1400" b="0" dirty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83309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cs-CZ" sz="1400" b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Zkopírování vybrané položky</a:t>
                      </a:r>
                    </a:p>
                  </a:txBody>
                  <a:tcPr marL="186848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339">
                <a:tc>
                  <a:txBody>
                    <a:bodyPr/>
                    <a:lstStyle/>
                    <a:p>
                      <a:pPr fontAlgn="t"/>
                      <a:r>
                        <a:rPr lang="cs-CZ" sz="1400" b="0" dirty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CTRL+X</a:t>
                      </a:r>
                    </a:p>
                  </a:txBody>
                  <a:tcPr marL="83309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cs-CZ" sz="1400" b="0" dirty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Vyjmutí vybrané položky</a:t>
                      </a:r>
                    </a:p>
                  </a:txBody>
                  <a:tcPr marL="186848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339">
                <a:tc>
                  <a:txBody>
                    <a:bodyPr/>
                    <a:lstStyle/>
                    <a:p>
                      <a:pPr fontAlgn="t"/>
                      <a:r>
                        <a:rPr lang="cs-CZ" sz="1400" b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Ctrl+V (nebo Shift+Insert)</a:t>
                      </a:r>
                    </a:p>
                  </a:txBody>
                  <a:tcPr marL="83309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cs-CZ" sz="1400" b="0" dirty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Vložení vybrané položky</a:t>
                      </a:r>
                    </a:p>
                  </a:txBody>
                  <a:tcPr marL="186848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339">
                <a:tc>
                  <a:txBody>
                    <a:bodyPr/>
                    <a:lstStyle/>
                    <a:p>
                      <a:pPr fontAlgn="t"/>
                      <a:r>
                        <a:rPr lang="cs-CZ" sz="1400" b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CTRL+Z</a:t>
                      </a:r>
                    </a:p>
                  </a:txBody>
                  <a:tcPr marL="83309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cs-CZ" sz="1400" b="0" dirty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Vrácení akce zpět</a:t>
                      </a:r>
                    </a:p>
                  </a:txBody>
                  <a:tcPr marL="186848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339">
                <a:tc>
                  <a:txBody>
                    <a:bodyPr/>
                    <a:lstStyle/>
                    <a:p>
                      <a:pPr fontAlgn="t"/>
                      <a:r>
                        <a:rPr lang="cs-CZ" sz="1400" b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Ctrl+Y</a:t>
                      </a:r>
                    </a:p>
                  </a:txBody>
                  <a:tcPr marL="83309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cs-CZ" sz="1400" b="0" dirty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Opakování akce</a:t>
                      </a:r>
                    </a:p>
                  </a:txBody>
                  <a:tcPr marL="186848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267">
                <a:tc>
                  <a:txBody>
                    <a:bodyPr/>
                    <a:lstStyle/>
                    <a:p>
                      <a:pPr fontAlgn="t"/>
                      <a:r>
                        <a:rPr lang="cs-CZ" sz="1400" b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Delete (nebo Ctrl+D)</a:t>
                      </a:r>
                    </a:p>
                  </a:txBody>
                  <a:tcPr marL="83309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cs-CZ" sz="1400" b="0" dirty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Odstranění vybrané položky a její přesunutí do složky Koš</a:t>
                      </a:r>
                    </a:p>
                  </a:txBody>
                  <a:tcPr marL="186848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267">
                <a:tc>
                  <a:txBody>
                    <a:bodyPr/>
                    <a:lstStyle/>
                    <a:p>
                      <a:pPr fontAlgn="t"/>
                      <a:r>
                        <a:rPr lang="cs-CZ" sz="1400" b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SHIFT+DELETE</a:t>
                      </a:r>
                    </a:p>
                  </a:txBody>
                  <a:tcPr marL="83309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cs-CZ" sz="1400" b="0" dirty="0">
                          <a:solidFill>
                            <a:srgbClr val="454545"/>
                          </a:solidFill>
                          <a:effectLst/>
                          <a:latin typeface="+mn-lt"/>
                        </a:rPr>
                        <a:t>Odstranění vybrané položky bez přesunutí do složky Koš</a:t>
                      </a:r>
                    </a:p>
                  </a:txBody>
                  <a:tcPr marL="186848" marR="83309" marT="156205" marB="156205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ED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550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1495"/>
            <a:ext cx="9144000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Odkazy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525963"/>
          </a:xfrm>
        </p:spPr>
        <p:txBody>
          <a:bodyPr/>
          <a:lstStyle/>
          <a:p>
            <a:r>
              <a:rPr lang="pl-PL" sz="2000" dirty="0" smtClean="0">
                <a:hlinkClick r:id="rId2"/>
              </a:rPr>
              <a:t>Jak </a:t>
            </a:r>
            <a:r>
              <a:rPr lang="pl-PL" sz="2000" dirty="0">
                <a:hlinkClick r:id="rId2"/>
              </a:rPr>
              <a:t>napsat speciální znaky (€,@,#,$,&amp;,..) na CZ </a:t>
            </a:r>
            <a:r>
              <a:rPr lang="pl-PL" sz="2000" dirty="0" smtClean="0">
                <a:hlinkClick r:id="rId2"/>
              </a:rPr>
              <a:t>klávesnici</a:t>
            </a:r>
            <a:endParaRPr lang="pl-PL" sz="2000" dirty="0" smtClean="0"/>
          </a:p>
          <a:p>
            <a:r>
              <a:rPr lang="pl-PL" sz="2000" dirty="0" smtClean="0">
                <a:hlinkClick r:id="rId3"/>
              </a:rPr>
              <a:t>Web věnovaný klávesovým zkratkám</a:t>
            </a:r>
            <a:endParaRPr lang="pl-PL" sz="2000" dirty="0" smtClean="0"/>
          </a:p>
          <a:p>
            <a:r>
              <a:rPr lang="pl-PL" sz="2000" dirty="0" smtClean="0">
                <a:hlinkClick r:id="rId4"/>
              </a:rPr>
              <a:t>Klávesové zkratky pro Windows XP</a:t>
            </a:r>
            <a:endParaRPr lang="pl-PL" sz="2000" dirty="0" smtClean="0"/>
          </a:p>
          <a:p>
            <a:r>
              <a:rPr lang="pl-PL" sz="2000" dirty="0" smtClean="0">
                <a:hlinkClick r:id="rId5"/>
              </a:rPr>
              <a:t>Klávesové zkrazky pro Windows 7</a:t>
            </a:r>
            <a:endParaRPr lang="pl-PL" sz="2000" dirty="0" smtClean="0"/>
          </a:p>
          <a:p>
            <a:r>
              <a:rPr lang="pl-PL" sz="2000" dirty="0" smtClean="0">
                <a:hlinkClick r:id="rId6"/>
              </a:rPr>
              <a:t>Počítačová klávesnice</a:t>
            </a:r>
            <a:endParaRPr lang="pl-PL" sz="2000" dirty="0"/>
          </a:p>
          <a:p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/>
              <a:t>Office – klávesové zkratky:</a:t>
            </a:r>
          </a:p>
          <a:p>
            <a:r>
              <a:rPr lang="pl-PL" sz="2000" dirty="0" smtClean="0">
                <a:hlinkClick r:id="rId7"/>
              </a:rPr>
              <a:t>Excel</a:t>
            </a:r>
            <a:endParaRPr lang="pl-PL" sz="2000" dirty="0" smtClean="0"/>
          </a:p>
          <a:p>
            <a:r>
              <a:rPr lang="pl-PL" sz="2000" dirty="0" smtClean="0">
                <a:hlinkClick r:id="rId8"/>
              </a:rPr>
              <a:t>Word</a:t>
            </a:r>
            <a:endParaRPr lang="pl-PL" sz="2000" dirty="0" smtClean="0"/>
          </a:p>
          <a:p>
            <a:r>
              <a:rPr lang="pl-PL" sz="2000" dirty="0" smtClean="0">
                <a:hlinkClick r:id="rId9"/>
              </a:rPr>
              <a:t>PowerPoint</a:t>
            </a:r>
            <a:endParaRPr lang="pl-PL" sz="20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5883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379</Words>
  <Application>Microsoft Office PowerPoint</Application>
  <PresentationFormat>Předvádění na obrazovce (4:3)</PresentationFormat>
  <Paragraphs>84</Paragraphs>
  <Slides>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systému Office</vt:lpstr>
      <vt:lpstr>KLÁVESOVÉ ZKRATKY</vt:lpstr>
      <vt:lpstr>Klávesnice</vt:lpstr>
      <vt:lpstr>Klávesnice – speciální klávesy</vt:lpstr>
      <vt:lpstr>Obecné klávesové zkratky</vt:lpstr>
      <vt:lpstr>Odkazy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KLÁVESOVÉ ZKRATKY</dc:title>
  <dc:creator>PC</dc:creator>
  <cp:lastModifiedBy>PC</cp:lastModifiedBy>
  <cp:revision>5</cp:revision>
  <dcterms:created xsi:type="dcterms:W3CDTF">2013-09-19T19:01:52Z</dcterms:created>
  <dcterms:modified xsi:type="dcterms:W3CDTF">2013-09-26T19:55:15Z</dcterms:modified>
</cp:coreProperties>
</file>