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0" r:id="rId5"/>
    <p:sldId id="264" r:id="rId6"/>
    <p:sldId id="261" r:id="rId7"/>
    <p:sldId id="263" r:id="rId8"/>
    <p:sldId id="266" r:id="rId9"/>
    <p:sldId id="267" r:id="rId10"/>
    <p:sldId id="265" r:id="rId11"/>
    <p:sldId id="257" r:id="rId12"/>
    <p:sldId id="268" r:id="rId13"/>
    <p:sldId id="258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663634-273B-4D11-B35D-DC0AA0EE8038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3F02FF39-F153-4E7A-AD7C-F120EEBB2CC0}">
      <dgm:prSet phldrT="[Text]"/>
      <dgm:spPr/>
      <dgm:t>
        <a:bodyPr/>
        <a:lstStyle/>
        <a:p>
          <a:r>
            <a:rPr lang="cs-CZ" dirty="0" smtClean="0"/>
            <a:t>služby internetu</a:t>
          </a:r>
          <a:endParaRPr lang="cs-CZ" dirty="0"/>
        </a:p>
      </dgm:t>
    </dgm:pt>
    <dgm:pt modelId="{5D5C0055-80A3-4BC3-B486-CFD57D8DB8E9}" type="parTrans" cxnId="{768F4BB9-9028-473B-B547-0C09F72AE728}">
      <dgm:prSet/>
      <dgm:spPr/>
      <dgm:t>
        <a:bodyPr/>
        <a:lstStyle/>
        <a:p>
          <a:endParaRPr lang="cs-CZ"/>
        </a:p>
      </dgm:t>
    </dgm:pt>
    <dgm:pt modelId="{A25285D3-8991-47C2-B275-641146A21ACA}" type="sibTrans" cxnId="{768F4BB9-9028-473B-B547-0C09F72AE728}">
      <dgm:prSet/>
      <dgm:spPr/>
      <dgm:t>
        <a:bodyPr/>
        <a:lstStyle/>
        <a:p>
          <a:endParaRPr lang="cs-CZ"/>
        </a:p>
      </dgm:t>
    </dgm:pt>
    <dgm:pt modelId="{CF8BE360-A15B-49E4-9502-139C06AED952}">
      <dgm:prSet phldrT="[Text]" custT="1"/>
      <dgm:spPr/>
      <dgm:t>
        <a:bodyPr/>
        <a:lstStyle/>
        <a:p>
          <a:r>
            <a:rPr lang="cs-CZ" sz="1600" dirty="0" smtClean="0"/>
            <a:t>E-mail</a:t>
          </a:r>
          <a:endParaRPr lang="cs-CZ" sz="1600" dirty="0"/>
        </a:p>
      </dgm:t>
    </dgm:pt>
    <dgm:pt modelId="{702D26D6-3926-43AD-B426-5FC6A237AC22}" type="parTrans" cxnId="{1775CAD7-0A69-478B-B9EF-060478EFBF0F}">
      <dgm:prSet/>
      <dgm:spPr/>
      <dgm:t>
        <a:bodyPr/>
        <a:lstStyle/>
        <a:p>
          <a:endParaRPr lang="cs-CZ"/>
        </a:p>
      </dgm:t>
    </dgm:pt>
    <dgm:pt modelId="{60238B92-3A66-472A-9207-AD6CB4EA8670}" type="sibTrans" cxnId="{1775CAD7-0A69-478B-B9EF-060478EFBF0F}">
      <dgm:prSet/>
      <dgm:spPr/>
      <dgm:t>
        <a:bodyPr/>
        <a:lstStyle/>
        <a:p>
          <a:endParaRPr lang="cs-CZ"/>
        </a:p>
      </dgm:t>
    </dgm:pt>
    <dgm:pt modelId="{8DC9E9D0-18D8-4227-9CF0-1A1AF9B32D63}">
      <dgm:prSet phldrT="[Text]" custT="1"/>
      <dgm:spPr/>
      <dgm:t>
        <a:bodyPr/>
        <a:lstStyle/>
        <a:p>
          <a:r>
            <a:rPr lang="cs-CZ" sz="1600" dirty="0" smtClean="0"/>
            <a:t>Online komunikace (ICQ)</a:t>
          </a:r>
        </a:p>
      </dgm:t>
    </dgm:pt>
    <dgm:pt modelId="{46D4315E-2CBD-4B9A-8845-6820FD69C866}" type="parTrans" cxnId="{D7DAF78A-A0D1-446D-B734-83E82ED3AFAD}">
      <dgm:prSet/>
      <dgm:spPr/>
      <dgm:t>
        <a:bodyPr/>
        <a:lstStyle/>
        <a:p>
          <a:endParaRPr lang="cs-CZ"/>
        </a:p>
      </dgm:t>
    </dgm:pt>
    <dgm:pt modelId="{F04E025F-B3C5-4D59-9A7A-8D7CD85D4B02}" type="sibTrans" cxnId="{D7DAF78A-A0D1-446D-B734-83E82ED3AFAD}">
      <dgm:prSet/>
      <dgm:spPr/>
      <dgm:t>
        <a:bodyPr/>
        <a:lstStyle/>
        <a:p>
          <a:endParaRPr lang="cs-CZ"/>
        </a:p>
      </dgm:t>
    </dgm:pt>
    <dgm:pt modelId="{BF208FBC-51B8-4EE0-A1D8-43E5A2681850}">
      <dgm:prSet phldrT="[Text]" custT="1"/>
      <dgm:spPr/>
      <dgm:t>
        <a:bodyPr/>
        <a:lstStyle/>
        <a:p>
          <a:r>
            <a:rPr lang="cs-CZ" sz="1500" dirty="0" smtClean="0"/>
            <a:t>Telefonování (</a:t>
          </a:r>
          <a:r>
            <a:rPr lang="cs-CZ" sz="1500" dirty="0" err="1" smtClean="0"/>
            <a:t>Skype</a:t>
          </a:r>
          <a:r>
            <a:rPr lang="cs-CZ" sz="1500" dirty="0" smtClean="0"/>
            <a:t>)</a:t>
          </a:r>
          <a:endParaRPr lang="cs-CZ" sz="1500" dirty="0"/>
        </a:p>
      </dgm:t>
    </dgm:pt>
    <dgm:pt modelId="{0F169863-DC94-412F-8A48-F26384C7771A}" type="parTrans" cxnId="{D1B7978F-2538-4C15-85CC-FBEC87601AAA}">
      <dgm:prSet/>
      <dgm:spPr/>
      <dgm:t>
        <a:bodyPr/>
        <a:lstStyle/>
        <a:p>
          <a:endParaRPr lang="cs-CZ"/>
        </a:p>
      </dgm:t>
    </dgm:pt>
    <dgm:pt modelId="{6E9ABA91-6281-4AE1-88CA-DC19F9EAFA16}" type="sibTrans" cxnId="{D1B7978F-2538-4C15-85CC-FBEC87601AAA}">
      <dgm:prSet/>
      <dgm:spPr/>
      <dgm:t>
        <a:bodyPr/>
        <a:lstStyle/>
        <a:p>
          <a:endParaRPr lang="cs-CZ"/>
        </a:p>
      </dgm:t>
    </dgm:pt>
    <dgm:pt modelId="{9B8009A7-F79E-4B45-8F0B-C1E35BE36FF8}">
      <dgm:prSet phldrT="[Text]" custT="1"/>
      <dgm:spPr/>
      <dgm:t>
        <a:bodyPr/>
        <a:lstStyle/>
        <a:p>
          <a:r>
            <a:rPr lang="cs-CZ" sz="1600" dirty="0" smtClean="0"/>
            <a:t>Webové stránky</a:t>
          </a:r>
        </a:p>
        <a:p>
          <a:r>
            <a:rPr lang="cs-CZ" sz="1400" dirty="0" smtClean="0"/>
            <a:t>(HTTP/HTTPS)</a:t>
          </a:r>
          <a:endParaRPr lang="cs-CZ" sz="1400" dirty="0"/>
        </a:p>
      </dgm:t>
    </dgm:pt>
    <dgm:pt modelId="{6A9E7443-19FE-488A-A664-7E0425807E8D}" type="parTrans" cxnId="{24AA7E8D-C9EE-4E7D-9B87-9B8C29CD459F}">
      <dgm:prSet/>
      <dgm:spPr/>
      <dgm:t>
        <a:bodyPr/>
        <a:lstStyle/>
        <a:p>
          <a:endParaRPr lang="cs-CZ"/>
        </a:p>
      </dgm:t>
    </dgm:pt>
    <dgm:pt modelId="{3C21FA6A-7601-4DE5-9C49-38D9AB100EB5}" type="sibTrans" cxnId="{24AA7E8D-C9EE-4E7D-9B87-9B8C29CD459F}">
      <dgm:prSet/>
      <dgm:spPr/>
      <dgm:t>
        <a:bodyPr/>
        <a:lstStyle/>
        <a:p>
          <a:endParaRPr lang="cs-CZ"/>
        </a:p>
      </dgm:t>
    </dgm:pt>
    <dgm:pt modelId="{96C72156-1E35-4E0D-870C-47B9A4EA1533}">
      <dgm:prSet phldrT="[Text]" custT="1"/>
      <dgm:spPr/>
      <dgm:t>
        <a:bodyPr/>
        <a:lstStyle/>
        <a:p>
          <a:r>
            <a:rPr lang="cs-CZ" sz="1600" dirty="0" smtClean="0"/>
            <a:t>Přenos a sdílení souborů (FTP)</a:t>
          </a:r>
          <a:endParaRPr lang="cs-CZ" sz="1600" dirty="0"/>
        </a:p>
      </dgm:t>
    </dgm:pt>
    <dgm:pt modelId="{A7CCBD05-6C63-4B50-9D9B-413805AA4166}" type="parTrans" cxnId="{3B1D41A6-AEFF-409C-9DD8-7759344BE774}">
      <dgm:prSet/>
      <dgm:spPr/>
      <dgm:t>
        <a:bodyPr/>
        <a:lstStyle/>
        <a:p>
          <a:endParaRPr lang="cs-CZ"/>
        </a:p>
      </dgm:t>
    </dgm:pt>
    <dgm:pt modelId="{94E1BFFD-A3D7-4A4E-B043-1C1B1034843B}" type="sibTrans" cxnId="{3B1D41A6-AEFF-409C-9DD8-7759344BE774}">
      <dgm:prSet/>
      <dgm:spPr/>
      <dgm:t>
        <a:bodyPr/>
        <a:lstStyle/>
        <a:p>
          <a:endParaRPr lang="cs-CZ"/>
        </a:p>
      </dgm:t>
    </dgm:pt>
    <dgm:pt modelId="{737C8933-CC20-4464-AF05-E7C9EE9233D3}">
      <dgm:prSet phldrT="[Text]" custT="1"/>
      <dgm:spPr/>
      <dgm:t>
        <a:bodyPr/>
        <a:lstStyle/>
        <a:p>
          <a:r>
            <a:rPr lang="cs-CZ" sz="1600" dirty="0" smtClean="0"/>
            <a:t>Sociální sítě (</a:t>
          </a:r>
          <a:r>
            <a:rPr lang="cs-CZ" sz="1600" dirty="0" err="1" smtClean="0"/>
            <a:t>Facebook</a:t>
          </a:r>
          <a:r>
            <a:rPr lang="cs-CZ" sz="1600" dirty="0" smtClean="0"/>
            <a:t>, </a:t>
          </a:r>
          <a:r>
            <a:rPr lang="cs-CZ" sz="1600" dirty="0" err="1" smtClean="0"/>
            <a:t>Twitter</a:t>
          </a:r>
          <a:r>
            <a:rPr lang="cs-CZ" sz="1600" dirty="0" smtClean="0"/>
            <a:t> aj.)</a:t>
          </a:r>
          <a:endParaRPr lang="cs-CZ" sz="1600" dirty="0"/>
        </a:p>
      </dgm:t>
    </dgm:pt>
    <dgm:pt modelId="{ECB3D826-3788-4AA9-89E6-6D4DCC02475A}" type="parTrans" cxnId="{03636DC6-0C17-4F9B-8438-CBD1782320BA}">
      <dgm:prSet/>
      <dgm:spPr/>
      <dgm:t>
        <a:bodyPr/>
        <a:lstStyle/>
        <a:p>
          <a:endParaRPr lang="cs-CZ"/>
        </a:p>
      </dgm:t>
    </dgm:pt>
    <dgm:pt modelId="{91DFB00E-95FA-4915-832E-DDCB797A197B}" type="sibTrans" cxnId="{03636DC6-0C17-4F9B-8438-CBD1782320BA}">
      <dgm:prSet/>
      <dgm:spPr/>
      <dgm:t>
        <a:bodyPr/>
        <a:lstStyle/>
        <a:p>
          <a:endParaRPr lang="cs-CZ"/>
        </a:p>
      </dgm:t>
    </dgm:pt>
    <dgm:pt modelId="{427EA88C-96BF-4FA0-9756-0EEFC148511F}">
      <dgm:prSet phldrT="[Text]"/>
      <dgm:spPr/>
      <dgm:t>
        <a:bodyPr/>
        <a:lstStyle/>
        <a:p>
          <a:endParaRPr lang="cs-CZ" dirty="0"/>
        </a:p>
      </dgm:t>
    </dgm:pt>
    <dgm:pt modelId="{BD23A8CA-5B4B-47E1-947A-3BEDDD1BF323}" type="parTrans" cxnId="{B64C63D5-7EED-459B-8E84-2A9D63CDAEEF}">
      <dgm:prSet/>
      <dgm:spPr/>
      <dgm:t>
        <a:bodyPr/>
        <a:lstStyle/>
        <a:p>
          <a:endParaRPr lang="cs-CZ"/>
        </a:p>
      </dgm:t>
    </dgm:pt>
    <dgm:pt modelId="{10C901C1-CA23-41B3-AC54-89E1A7D5FB36}" type="sibTrans" cxnId="{B64C63D5-7EED-459B-8E84-2A9D63CDAEEF}">
      <dgm:prSet/>
      <dgm:spPr/>
      <dgm:t>
        <a:bodyPr/>
        <a:lstStyle/>
        <a:p>
          <a:endParaRPr lang="cs-CZ"/>
        </a:p>
      </dgm:t>
    </dgm:pt>
    <dgm:pt modelId="{93283204-5EF3-4259-9F7A-0294AC7D0922}" type="pres">
      <dgm:prSet presAssocID="{7F663634-273B-4D11-B35D-DC0AA0EE803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53E5961-D1BE-430D-B237-C28F914E5E4A}" type="pres">
      <dgm:prSet presAssocID="{3F02FF39-F153-4E7A-AD7C-F120EEBB2CC0}" presName="centerShape" presStyleLbl="node0" presStyleIdx="0" presStyleCnt="1"/>
      <dgm:spPr/>
      <dgm:t>
        <a:bodyPr/>
        <a:lstStyle/>
        <a:p>
          <a:endParaRPr lang="cs-CZ"/>
        </a:p>
      </dgm:t>
    </dgm:pt>
    <dgm:pt modelId="{467E76B7-FF35-4116-A7BF-2E1C56315847}" type="pres">
      <dgm:prSet presAssocID="{702D26D6-3926-43AD-B426-5FC6A237AC22}" presName="Name9" presStyleLbl="parChTrans1D2" presStyleIdx="0" presStyleCnt="6"/>
      <dgm:spPr/>
      <dgm:t>
        <a:bodyPr/>
        <a:lstStyle/>
        <a:p>
          <a:endParaRPr lang="cs-CZ"/>
        </a:p>
      </dgm:t>
    </dgm:pt>
    <dgm:pt modelId="{71E3EBF9-2E47-4272-9B3B-A15005CC954A}" type="pres">
      <dgm:prSet presAssocID="{702D26D6-3926-43AD-B426-5FC6A237AC22}" presName="connTx" presStyleLbl="parChTrans1D2" presStyleIdx="0" presStyleCnt="6"/>
      <dgm:spPr/>
      <dgm:t>
        <a:bodyPr/>
        <a:lstStyle/>
        <a:p>
          <a:endParaRPr lang="cs-CZ"/>
        </a:p>
      </dgm:t>
    </dgm:pt>
    <dgm:pt modelId="{219AB3D9-91B2-441A-B70C-FC7BB5A07CFF}" type="pres">
      <dgm:prSet presAssocID="{CF8BE360-A15B-49E4-9502-139C06AED95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2B0B525-8F4C-478A-8DD0-1AFC6839D574}" type="pres">
      <dgm:prSet presAssocID="{46D4315E-2CBD-4B9A-8845-6820FD69C866}" presName="Name9" presStyleLbl="parChTrans1D2" presStyleIdx="1" presStyleCnt="6"/>
      <dgm:spPr/>
      <dgm:t>
        <a:bodyPr/>
        <a:lstStyle/>
        <a:p>
          <a:endParaRPr lang="cs-CZ"/>
        </a:p>
      </dgm:t>
    </dgm:pt>
    <dgm:pt modelId="{91ACBCD9-124F-48A5-AF2C-DB2B877F831B}" type="pres">
      <dgm:prSet presAssocID="{46D4315E-2CBD-4B9A-8845-6820FD69C866}" presName="connTx" presStyleLbl="parChTrans1D2" presStyleIdx="1" presStyleCnt="6"/>
      <dgm:spPr/>
      <dgm:t>
        <a:bodyPr/>
        <a:lstStyle/>
        <a:p>
          <a:endParaRPr lang="cs-CZ"/>
        </a:p>
      </dgm:t>
    </dgm:pt>
    <dgm:pt modelId="{7D1F0C42-B023-4D63-9DA9-53A16D46F21B}" type="pres">
      <dgm:prSet presAssocID="{8DC9E9D0-18D8-4227-9CF0-1A1AF9B32D6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AB604FB-43BB-4011-BF84-9CB7EB94E3B7}" type="pres">
      <dgm:prSet presAssocID="{0F169863-DC94-412F-8A48-F26384C7771A}" presName="Name9" presStyleLbl="parChTrans1D2" presStyleIdx="2" presStyleCnt="6"/>
      <dgm:spPr/>
      <dgm:t>
        <a:bodyPr/>
        <a:lstStyle/>
        <a:p>
          <a:endParaRPr lang="cs-CZ"/>
        </a:p>
      </dgm:t>
    </dgm:pt>
    <dgm:pt modelId="{9BE90C3C-EA54-410D-ACCC-A7C84BB8CF45}" type="pres">
      <dgm:prSet presAssocID="{0F169863-DC94-412F-8A48-F26384C7771A}" presName="connTx" presStyleLbl="parChTrans1D2" presStyleIdx="2" presStyleCnt="6"/>
      <dgm:spPr/>
      <dgm:t>
        <a:bodyPr/>
        <a:lstStyle/>
        <a:p>
          <a:endParaRPr lang="cs-CZ"/>
        </a:p>
      </dgm:t>
    </dgm:pt>
    <dgm:pt modelId="{061501FC-F7D0-410A-B894-AF553197AF0E}" type="pres">
      <dgm:prSet presAssocID="{BF208FBC-51B8-4EE0-A1D8-43E5A268185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713BC03-EAD6-472F-9E7F-94C0B8F5E589}" type="pres">
      <dgm:prSet presAssocID="{6A9E7443-19FE-488A-A664-7E0425807E8D}" presName="Name9" presStyleLbl="parChTrans1D2" presStyleIdx="3" presStyleCnt="6"/>
      <dgm:spPr/>
      <dgm:t>
        <a:bodyPr/>
        <a:lstStyle/>
        <a:p>
          <a:endParaRPr lang="cs-CZ"/>
        </a:p>
      </dgm:t>
    </dgm:pt>
    <dgm:pt modelId="{D53F1BBC-68BC-4190-961A-968FA22C8827}" type="pres">
      <dgm:prSet presAssocID="{6A9E7443-19FE-488A-A664-7E0425807E8D}" presName="connTx" presStyleLbl="parChTrans1D2" presStyleIdx="3" presStyleCnt="6"/>
      <dgm:spPr/>
      <dgm:t>
        <a:bodyPr/>
        <a:lstStyle/>
        <a:p>
          <a:endParaRPr lang="cs-CZ"/>
        </a:p>
      </dgm:t>
    </dgm:pt>
    <dgm:pt modelId="{A8407558-2AE1-4738-8100-17F69E558845}" type="pres">
      <dgm:prSet presAssocID="{9B8009A7-F79E-4B45-8F0B-C1E35BE36FF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FA8458A-2F8F-44D8-BB11-15B018E20310}" type="pres">
      <dgm:prSet presAssocID="{A7CCBD05-6C63-4B50-9D9B-413805AA4166}" presName="Name9" presStyleLbl="parChTrans1D2" presStyleIdx="4" presStyleCnt="6"/>
      <dgm:spPr/>
      <dgm:t>
        <a:bodyPr/>
        <a:lstStyle/>
        <a:p>
          <a:endParaRPr lang="cs-CZ"/>
        </a:p>
      </dgm:t>
    </dgm:pt>
    <dgm:pt modelId="{62AE6C7C-009E-4442-B483-EDED2871E6E5}" type="pres">
      <dgm:prSet presAssocID="{A7CCBD05-6C63-4B50-9D9B-413805AA4166}" presName="connTx" presStyleLbl="parChTrans1D2" presStyleIdx="4" presStyleCnt="6"/>
      <dgm:spPr/>
      <dgm:t>
        <a:bodyPr/>
        <a:lstStyle/>
        <a:p>
          <a:endParaRPr lang="cs-CZ"/>
        </a:p>
      </dgm:t>
    </dgm:pt>
    <dgm:pt modelId="{CF4A3F78-6A9E-4C12-8265-E974307C6A50}" type="pres">
      <dgm:prSet presAssocID="{96C72156-1E35-4E0D-870C-47B9A4EA153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2580C1F-3069-4C25-9F83-BB85C6197772}" type="pres">
      <dgm:prSet presAssocID="{ECB3D826-3788-4AA9-89E6-6D4DCC02475A}" presName="Name9" presStyleLbl="parChTrans1D2" presStyleIdx="5" presStyleCnt="6"/>
      <dgm:spPr/>
      <dgm:t>
        <a:bodyPr/>
        <a:lstStyle/>
        <a:p>
          <a:endParaRPr lang="cs-CZ"/>
        </a:p>
      </dgm:t>
    </dgm:pt>
    <dgm:pt modelId="{F760E175-104F-4D7C-8512-7246DE6CF928}" type="pres">
      <dgm:prSet presAssocID="{ECB3D826-3788-4AA9-89E6-6D4DCC02475A}" presName="connTx" presStyleLbl="parChTrans1D2" presStyleIdx="5" presStyleCnt="6"/>
      <dgm:spPr/>
      <dgm:t>
        <a:bodyPr/>
        <a:lstStyle/>
        <a:p>
          <a:endParaRPr lang="cs-CZ"/>
        </a:p>
      </dgm:t>
    </dgm:pt>
    <dgm:pt modelId="{C17F8B93-0686-40D0-94BA-50A24C750A36}" type="pres">
      <dgm:prSet presAssocID="{737C8933-CC20-4464-AF05-E7C9EE9233D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B42C305-D8DD-4B8E-B3B2-451C69C172AE}" type="presOf" srcId="{0F169863-DC94-412F-8A48-F26384C7771A}" destId="{BAB604FB-43BB-4011-BF84-9CB7EB94E3B7}" srcOrd="0" destOrd="0" presId="urn:microsoft.com/office/officeart/2005/8/layout/radial1"/>
    <dgm:cxn modelId="{3A2F62EF-C4CF-4034-BEB4-0F4A42247D70}" type="presOf" srcId="{0F169863-DC94-412F-8A48-F26384C7771A}" destId="{9BE90C3C-EA54-410D-ACCC-A7C84BB8CF45}" srcOrd="1" destOrd="0" presId="urn:microsoft.com/office/officeart/2005/8/layout/radial1"/>
    <dgm:cxn modelId="{F8DA6624-0780-4F6B-877B-2103466C49EE}" type="presOf" srcId="{ECB3D826-3788-4AA9-89E6-6D4DCC02475A}" destId="{F760E175-104F-4D7C-8512-7246DE6CF928}" srcOrd="1" destOrd="0" presId="urn:microsoft.com/office/officeart/2005/8/layout/radial1"/>
    <dgm:cxn modelId="{1775CAD7-0A69-478B-B9EF-060478EFBF0F}" srcId="{3F02FF39-F153-4E7A-AD7C-F120EEBB2CC0}" destId="{CF8BE360-A15B-49E4-9502-139C06AED952}" srcOrd="0" destOrd="0" parTransId="{702D26D6-3926-43AD-B426-5FC6A237AC22}" sibTransId="{60238B92-3A66-472A-9207-AD6CB4EA8670}"/>
    <dgm:cxn modelId="{FA7D566B-DD8F-44FF-B9E9-2903D87937AB}" type="presOf" srcId="{BF208FBC-51B8-4EE0-A1D8-43E5A2681850}" destId="{061501FC-F7D0-410A-B894-AF553197AF0E}" srcOrd="0" destOrd="0" presId="urn:microsoft.com/office/officeart/2005/8/layout/radial1"/>
    <dgm:cxn modelId="{3B1D41A6-AEFF-409C-9DD8-7759344BE774}" srcId="{3F02FF39-F153-4E7A-AD7C-F120EEBB2CC0}" destId="{96C72156-1E35-4E0D-870C-47B9A4EA1533}" srcOrd="4" destOrd="0" parTransId="{A7CCBD05-6C63-4B50-9D9B-413805AA4166}" sibTransId="{94E1BFFD-A3D7-4A4E-B043-1C1B1034843B}"/>
    <dgm:cxn modelId="{1498C432-C8F8-433F-A0F0-26084FDC22A4}" type="presOf" srcId="{96C72156-1E35-4E0D-870C-47B9A4EA1533}" destId="{CF4A3F78-6A9E-4C12-8265-E974307C6A50}" srcOrd="0" destOrd="0" presId="urn:microsoft.com/office/officeart/2005/8/layout/radial1"/>
    <dgm:cxn modelId="{C5619B13-5EC8-4147-AE2F-2B3690775BE4}" type="presOf" srcId="{6A9E7443-19FE-488A-A664-7E0425807E8D}" destId="{D53F1BBC-68BC-4190-961A-968FA22C8827}" srcOrd="1" destOrd="0" presId="urn:microsoft.com/office/officeart/2005/8/layout/radial1"/>
    <dgm:cxn modelId="{3410D04B-27E7-4010-9389-7E0935675A71}" type="presOf" srcId="{46D4315E-2CBD-4B9A-8845-6820FD69C866}" destId="{12B0B525-8F4C-478A-8DD0-1AFC6839D574}" srcOrd="0" destOrd="0" presId="urn:microsoft.com/office/officeart/2005/8/layout/radial1"/>
    <dgm:cxn modelId="{231EC6F4-1211-4E26-BD78-25E2938CB70B}" type="presOf" srcId="{9B8009A7-F79E-4B45-8F0B-C1E35BE36FF8}" destId="{A8407558-2AE1-4738-8100-17F69E558845}" srcOrd="0" destOrd="0" presId="urn:microsoft.com/office/officeart/2005/8/layout/radial1"/>
    <dgm:cxn modelId="{3AD65B34-97A4-4102-881C-A57E5B3520F6}" type="presOf" srcId="{8DC9E9D0-18D8-4227-9CF0-1A1AF9B32D63}" destId="{7D1F0C42-B023-4D63-9DA9-53A16D46F21B}" srcOrd="0" destOrd="0" presId="urn:microsoft.com/office/officeart/2005/8/layout/radial1"/>
    <dgm:cxn modelId="{92A5BF60-EE25-4100-A0E4-3043E8804BA6}" type="presOf" srcId="{737C8933-CC20-4464-AF05-E7C9EE9233D3}" destId="{C17F8B93-0686-40D0-94BA-50A24C750A36}" srcOrd="0" destOrd="0" presId="urn:microsoft.com/office/officeart/2005/8/layout/radial1"/>
    <dgm:cxn modelId="{A1AA1921-147C-457C-9186-C12C7B9FECD0}" type="presOf" srcId="{702D26D6-3926-43AD-B426-5FC6A237AC22}" destId="{467E76B7-FF35-4116-A7BF-2E1C56315847}" srcOrd="0" destOrd="0" presId="urn:microsoft.com/office/officeart/2005/8/layout/radial1"/>
    <dgm:cxn modelId="{65BD8323-DC39-4B2C-AC5E-E644E5FBD785}" type="presOf" srcId="{46D4315E-2CBD-4B9A-8845-6820FD69C866}" destId="{91ACBCD9-124F-48A5-AF2C-DB2B877F831B}" srcOrd="1" destOrd="0" presId="urn:microsoft.com/office/officeart/2005/8/layout/radial1"/>
    <dgm:cxn modelId="{D7DAF78A-A0D1-446D-B734-83E82ED3AFAD}" srcId="{3F02FF39-F153-4E7A-AD7C-F120EEBB2CC0}" destId="{8DC9E9D0-18D8-4227-9CF0-1A1AF9B32D63}" srcOrd="1" destOrd="0" parTransId="{46D4315E-2CBD-4B9A-8845-6820FD69C866}" sibTransId="{F04E025F-B3C5-4D59-9A7A-8D7CD85D4B02}"/>
    <dgm:cxn modelId="{1AAE07FD-B364-4548-B2C7-C22652411FC2}" type="presOf" srcId="{CF8BE360-A15B-49E4-9502-139C06AED952}" destId="{219AB3D9-91B2-441A-B70C-FC7BB5A07CFF}" srcOrd="0" destOrd="0" presId="urn:microsoft.com/office/officeart/2005/8/layout/radial1"/>
    <dgm:cxn modelId="{03636DC6-0C17-4F9B-8438-CBD1782320BA}" srcId="{3F02FF39-F153-4E7A-AD7C-F120EEBB2CC0}" destId="{737C8933-CC20-4464-AF05-E7C9EE9233D3}" srcOrd="5" destOrd="0" parTransId="{ECB3D826-3788-4AA9-89E6-6D4DCC02475A}" sibTransId="{91DFB00E-95FA-4915-832E-DDCB797A197B}"/>
    <dgm:cxn modelId="{768F4BB9-9028-473B-B547-0C09F72AE728}" srcId="{7F663634-273B-4D11-B35D-DC0AA0EE8038}" destId="{3F02FF39-F153-4E7A-AD7C-F120EEBB2CC0}" srcOrd="0" destOrd="0" parTransId="{5D5C0055-80A3-4BC3-B486-CFD57D8DB8E9}" sibTransId="{A25285D3-8991-47C2-B275-641146A21ACA}"/>
    <dgm:cxn modelId="{1EF4A4F4-4528-483C-BE84-12878B02FD86}" type="presOf" srcId="{702D26D6-3926-43AD-B426-5FC6A237AC22}" destId="{71E3EBF9-2E47-4272-9B3B-A15005CC954A}" srcOrd="1" destOrd="0" presId="urn:microsoft.com/office/officeart/2005/8/layout/radial1"/>
    <dgm:cxn modelId="{FCA38A63-6AB5-4B96-B844-FA7BA3088A26}" type="presOf" srcId="{3F02FF39-F153-4E7A-AD7C-F120EEBB2CC0}" destId="{953E5961-D1BE-430D-B237-C28F914E5E4A}" srcOrd="0" destOrd="0" presId="urn:microsoft.com/office/officeart/2005/8/layout/radial1"/>
    <dgm:cxn modelId="{90EB6356-1647-456F-AD71-9A9702570785}" type="presOf" srcId="{7F663634-273B-4D11-B35D-DC0AA0EE8038}" destId="{93283204-5EF3-4259-9F7A-0294AC7D0922}" srcOrd="0" destOrd="0" presId="urn:microsoft.com/office/officeart/2005/8/layout/radial1"/>
    <dgm:cxn modelId="{0984F0B1-73EC-4CE2-A066-3F6941D6545B}" type="presOf" srcId="{ECB3D826-3788-4AA9-89E6-6D4DCC02475A}" destId="{22580C1F-3069-4C25-9F83-BB85C6197772}" srcOrd="0" destOrd="0" presId="urn:microsoft.com/office/officeart/2005/8/layout/radial1"/>
    <dgm:cxn modelId="{6F7FB35F-7A6A-48C3-9E90-4A149FB655AB}" type="presOf" srcId="{A7CCBD05-6C63-4B50-9D9B-413805AA4166}" destId="{2FA8458A-2F8F-44D8-BB11-15B018E20310}" srcOrd="0" destOrd="0" presId="urn:microsoft.com/office/officeart/2005/8/layout/radial1"/>
    <dgm:cxn modelId="{B64C63D5-7EED-459B-8E84-2A9D63CDAEEF}" srcId="{7F663634-273B-4D11-B35D-DC0AA0EE8038}" destId="{427EA88C-96BF-4FA0-9756-0EEFC148511F}" srcOrd="1" destOrd="0" parTransId="{BD23A8CA-5B4B-47E1-947A-3BEDDD1BF323}" sibTransId="{10C901C1-CA23-41B3-AC54-89E1A7D5FB36}"/>
    <dgm:cxn modelId="{6BD99477-162C-4B1F-BB0D-E0CD9803C6F7}" type="presOf" srcId="{6A9E7443-19FE-488A-A664-7E0425807E8D}" destId="{9713BC03-EAD6-472F-9E7F-94C0B8F5E589}" srcOrd="0" destOrd="0" presId="urn:microsoft.com/office/officeart/2005/8/layout/radial1"/>
    <dgm:cxn modelId="{24AA7E8D-C9EE-4E7D-9B87-9B8C29CD459F}" srcId="{3F02FF39-F153-4E7A-AD7C-F120EEBB2CC0}" destId="{9B8009A7-F79E-4B45-8F0B-C1E35BE36FF8}" srcOrd="3" destOrd="0" parTransId="{6A9E7443-19FE-488A-A664-7E0425807E8D}" sibTransId="{3C21FA6A-7601-4DE5-9C49-38D9AB100EB5}"/>
    <dgm:cxn modelId="{D1B7978F-2538-4C15-85CC-FBEC87601AAA}" srcId="{3F02FF39-F153-4E7A-AD7C-F120EEBB2CC0}" destId="{BF208FBC-51B8-4EE0-A1D8-43E5A2681850}" srcOrd="2" destOrd="0" parTransId="{0F169863-DC94-412F-8A48-F26384C7771A}" sibTransId="{6E9ABA91-6281-4AE1-88CA-DC19F9EAFA16}"/>
    <dgm:cxn modelId="{FF7C6F0C-F2CC-4073-9B39-5F1B47DB872A}" type="presOf" srcId="{A7CCBD05-6C63-4B50-9D9B-413805AA4166}" destId="{62AE6C7C-009E-4442-B483-EDED2871E6E5}" srcOrd="1" destOrd="0" presId="urn:microsoft.com/office/officeart/2005/8/layout/radial1"/>
    <dgm:cxn modelId="{48AB71FE-B245-4432-98AC-83D74C11BC57}" type="presParOf" srcId="{93283204-5EF3-4259-9F7A-0294AC7D0922}" destId="{953E5961-D1BE-430D-B237-C28F914E5E4A}" srcOrd="0" destOrd="0" presId="urn:microsoft.com/office/officeart/2005/8/layout/radial1"/>
    <dgm:cxn modelId="{917BC051-0C4E-4749-B961-CBA6C9AC5BD3}" type="presParOf" srcId="{93283204-5EF3-4259-9F7A-0294AC7D0922}" destId="{467E76B7-FF35-4116-A7BF-2E1C56315847}" srcOrd="1" destOrd="0" presId="urn:microsoft.com/office/officeart/2005/8/layout/radial1"/>
    <dgm:cxn modelId="{2CDB8C5D-25BC-4E19-ADE9-EAAA6507DB18}" type="presParOf" srcId="{467E76B7-FF35-4116-A7BF-2E1C56315847}" destId="{71E3EBF9-2E47-4272-9B3B-A15005CC954A}" srcOrd="0" destOrd="0" presId="urn:microsoft.com/office/officeart/2005/8/layout/radial1"/>
    <dgm:cxn modelId="{9E2FD366-15FB-4710-A73D-BC1DBC011C69}" type="presParOf" srcId="{93283204-5EF3-4259-9F7A-0294AC7D0922}" destId="{219AB3D9-91B2-441A-B70C-FC7BB5A07CFF}" srcOrd="2" destOrd="0" presId="urn:microsoft.com/office/officeart/2005/8/layout/radial1"/>
    <dgm:cxn modelId="{07F4CB86-7989-4C97-9C7E-D167ABB349A7}" type="presParOf" srcId="{93283204-5EF3-4259-9F7A-0294AC7D0922}" destId="{12B0B525-8F4C-478A-8DD0-1AFC6839D574}" srcOrd="3" destOrd="0" presId="urn:microsoft.com/office/officeart/2005/8/layout/radial1"/>
    <dgm:cxn modelId="{3A0AD58C-96BB-4A16-9F9E-EA71F74311AC}" type="presParOf" srcId="{12B0B525-8F4C-478A-8DD0-1AFC6839D574}" destId="{91ACBCD9-124F-48A5-AF2C-DB2B877F831B}" srcOrd="0" destOrd="0" presId="urn:microsoft.com/office/officeart/2005/8/layout/radial1"/>
    <dgm:cxn modelId="{C8C218E1-CFC8-4588-B2DD-89B6E9DC2C5D}" type="presParOf" srcId="{93283204-5EF3-4259-9F7A-0294AC7D0922}" destId="{7D1F0C42-B023-4D63-9DA9-53A16D46F21B}" srcOrd="4" destOrd="0" presId="urn:microsoft.com/office/officeart/2005/8/layout/radial1"/>
    <dgm:cxn modelId="{6B4BBA85-4464-4560-AB0B-4630B022D670}" type="presParOf" srcId="{93283204-5EF3-4259-9F7A-0294AC7D0922}" destId="{BAB604FB-43BB-4011-BF84-9CB7EB94E3B7}" srcOrd="5" destOrd="0" presId="urn:microsoft.com/office/officeart/2005/8/layout/radial1"/>
    <dgm:cxn modelId="{E86D5AA5-9E3F-4E13-8F4D-4EA114EDC4A6}" type="presParOf" srcId="{BAB604FB-43BB-4011-BF84-9CB7EB94E3B7}" destId="{9BE90C3C-EA54-410D-ACCC-A7C84BB8CF45}" srcOrd="0" destOrd="0" presId="urn:microsoft.com/office/officeart/2005/8/layout/radial1"/>
    <dgm:cxn modelId="{F8B87664-5981-48A9-A5CA-FB50A0ABF6EC}" type="presParOf" srcId="{93283204-5EF3-4259-9F7A-0294AC7D0922}" destId="{061501FC-F7D0-410A-B894-AF553197AF0E}" srcOrd="6" destOrd="0" presId="urn:microsoft.com/office/officeart/2005/8/layout/radial1"/>
    <dgm:cxn modelId="{97023DFE-7703-4CC1-B12A-7A9B8F2301EB}" type="presParOf" srcId="{93283204-5EF3-4259-9F7A-0294AC7D0922}" destId="{9713BC03-EAD6-472F-9E7F-94C0B8F5E589}" srcOrd="7" destOrd="0" presId="urn:microsoft.com/office/officeart/2005/8/layout/radial1"/>
    <dgm:cxn modelId="{48EC74C4-EA6C-44CA-853B-C677216DB210}" type="presParOf" srcId="{9713BC03-EAD6-472F-9E7F-94C0B8F5E589}" destId="{D53F1BBC-68BC-4190-961A-968FA22C8827}" srcOrd="0" destOrd="0" presId="urn:microsoft.com/office/officeart/2005/8/layout/radial1"/>
    <dgm:cxn modelId="{C043F3F8-60F1-4671-8D8C-C296AEC2302D}" type="presParOf" srcId="{93283204-5EF3-4259-9F7A-0294AC7D0922}" destId="{A8407558-2AE1-4738-8100-17F69E558845}" srcOrd="8" destOrd="0" presId="urn:microsoft.com/office/officeart/2005/8/layout/radial1"/>
    <dgm:cxn modelId="{6C2CD514-2E43-41A8-8987-B7DF05B48BEE}" type="presParOf" srcId="{93283204-5EF3-4259-9F7A-0294AC7D0922}" destId="{2FA8458A-2F8F-44D8-BB11-15B018E20310}" srcOrd="9" destOrd="0" presId="urn:microsoft.com/office/officeart/2005/8/layout/radial1"/>
    <dgm:cxn modelId="{30559C3E-C45C-46AB-A5F4-B9470A55375F}" type="presParOf" srcId="{2FA8458A-2F8F-44D8-BB11-15B018E20310}" destId="{62AE6C7C-009E-4442-B483-EDED2871E6E5}" srcOrd="0" destOrd="0" presId="urn:microsoft.com/office/officeart/2005/8/layout/radial1"/>
    <dgm:cxn modelId="{B61AF02E-5B50-4124-9123-7A7D3A814E38}" type="presParOf" srcId="{93283204-5EF3-4259-9F7A-0294AC7D0922}" destId="{CF4A3F78-6A9E-4C12-8265-E974307C6A50}" srcOrd="10" destOrd="0" presId="urn:microsoft.com/office/officeart/2005/8/layout/radial1"/>
    <dgm:cxn modelId="{F47C2981-529D-4D8D-B709-5E5EC802ED30}" type="presParOf" srcId="{93283204-5EF3-4259-9F7A-0294AC7D0922}" destId="{22580C1F-3069-4C25-9F83-BB85C6197772}" srcOrd="11" destOrd="0" presId="urn:microsoft.com/office/officeart/2005/8/layout/radial1"/>
    <dgm:cxn modelId="{81DB8BE3-E6EA-4E59-8DF9-FF51A8362328}" type="presParOf" srcId="{22580C1F-3069-4C25-9F83-BB85C6197772}" destId="{F760E175-104F-4D7C-8512-7246DE6CF928}" srcOrd="0" destOrd="0" presId="urn:microsoft.com/office/officeart/2005/8/layout/radial1"/>
    <dgm:cxn modelId="{20D8600A-BFB8-4B8C-AEB6-8DF6AA4A83ED}" type="presParOf" srcId="{93283204-5EF3-4259-9F7A-0294AC7D0922}" destId="{C17F8B93-0686-40D0-94BA-50A24C750A36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3E5961-D1BE-430D-B237-C28F914E5E4A}">
      <dsp:nvSpPr>
        <dsp:cNvPr id="0" name=""/>
        <dsp:cNvSpPr/>
      </dsp:nvSpPr>
      <dsp:spPr>
        <a:xfrm>
          <a:off x="3387239" y="1983083"/>
          <a:ext cx="1506441" cy="15064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dirty="0" smtClean="0"/>
            <a:t>služby internetu</a:t>
          </a:r>
          <a:endParaRPr lang="cs-CZ" sz="2100" kern="1200" dirty="0"/>
        </a:p>
      </dsp:txBody>
      <dsp:txXfrm>
        <a:off x="3607852" y="2203696"/>
        <a:ext cx="1065215" cy="1065215"/>
      </dsp:txXfrm>
    </dsp:sp>
    <dsp:sp modelId="{467E76B7-FF35-4116-A7BF-2E1C56315847}">
      <dsp:nvSpPr>
        <dsp:cNvPr id="0" name=""/>
        <dsp:cNvSpPr/>
      </dsp:nvSpPr>
      <dsp:spPr>
        <a:xfrm rot="16200000">
          <a:off x="3912624" y="1738874"/>
          <a:ext cx="455671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455671" y="163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4129068" y="1743855"/>
        <a:ext cx="22783" cy="22783"/>
      </dsp:txXfrm>
    </dsp:sp>
    <dsp:sp modelId="{219AB3D9-91B2-441A-B70C-FC7BB5A07CFF}">
      <dsp:nvSpPr>
        <dsp:cNvPr id="0" name=""/>
        <dsp:cNvSpPr/>
      </dsp:nvSpPr>
      <dsp:spPr>
        <a:xfrm>
          <a:off x="3387239" y="20969"/>
          <a:ext cx="1506441" cy="15064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E-mail</a:t>
          </a:r>
          <a:endParaRPr lang="cs-CZ" sz="1600" kern="1200" dirty="0"/>
        </a:p>
      </dsp:txBody>
      <dsp:txXfrm>
        <a:off x="3607852" y="241582"/>
        <a:ext cx="1065215" cy="1065215"/>
      </dsp:txXfrm>
    </dsp:sp>
    <dsp:sp modelId="{12B0B525-8F4C-478A-8DD0-1AFC6839D574}">
      <dsp:nvSpPr>
        <dsp:cNvPr id="0" name=""/>
        <dsp:cNvSpPr/>
      </dsp:nvSpPr>
      <dsp:spPr>
        <a:xfrm rot="19800000">
          <a:off x="4762244" y="2229403"/>
          <a:ext cx="455671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455671" y="163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4978688" y="2234383"/>
        <a:ext cx="22783" cy="22783"/>
      </dsp:txXfrm>
    </dsp:sp>
    <dsp:sp modelId="{7D1F0C42-B023-4D63-9DA9-53A16D46F21B}">
      <dsp:nvSpPr>
        <dsp:cNvPr id="0" name=""/>
        <dsp:cNvSpPr/>
      </dsp:nvSpPr>
      <dsp:spPr>
        <a:xfrm>
          <a:off x="5086479" y="1002026"/>
          <a:ext cx="1506441" cy="15064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Online komunikace (ICQ)</a:t>
          </a:r>
        </a:p>
      </dsp:txBody>
      <dsp:txXfrm>
        <a:off x="5307092" y="1222639"/>
        <a:ext cx="1065215" cy="1065215"/>
      </dsp:txXfrm>
    </dsp:sp>
    <dsp:sp modelId="{BAB604FB-43BB-4011-BF84-9CB7EB94E3B7}">
      <dsp:nvSpPr>
        <dsp:cNvPr id="0" name=""/>
        <dsp:cNvSpPr/>
      </dsp:nvSpPr>
      <dsp:spPr>
        <a:xfrm rot="1800000">
          <a:off x="4762244" y="3210459"/>
          <a:ext cx="455671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455671" y="163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4978688" y="3215440"/>
        <a:ext cx="22783" cy="22783"/>
      </dsp:txXfrm>
    </dsp:sp>
    <dsp:sp modelId="{061501FC-F7D0-410A-B894-AF553197AF0E}">
      <dsp:nvSpPr>
        <dsp:cNvPr id="0" name=""/>
        <dsp:cNvSpPr/>
      </dsp:nvSpPr>
      <dsp:spPr>
        <a:xfrm>
          <a:off x="5086479" y="2964139"/>
          <a:ext cx="1506441" cy="15064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Telefonování (</a:t>
          </a:r>
          <a:r>
            <a:rPr lang="cs-CZ" sz="1500" kern="1200" dirty="0" err="1" smtClean="0"/>
            <a:t>Skype</a:t>
          </a:r>
          <a:r>
            <a:rPr lang="cs-CZ" sz="1500" kern="1200" dirty="0" smtClean="0"/>
            <a:t>)</a:t>
          </a:r>
          <a:endParaRPr lang="cs-CZ" sz="1500" kern="1200" dirty="0"/>
        </a:p>
      </dsp:txBody>
      <dsp:txXfrm>
        <a:off x="5307092" y="3184752"/>
        <a:ext cx="1065215" cy="1065215"/>
      </dsp:txXfrm>
    </dsp:sp>
    <dsp:sp modelId="{9713BC03-EAD6-472F-9E7F-94C0B8F5E589}">
      <dsp:nvSpPr>
        <dsp:cNvPr id="0" name=""/>
        <dsp:cNvSpPr/>
      </dsp:nvSpPr>
      <dsp:spPr>
        <a:xfrm rot="5400000">
          <a:off x="3912624" y="3700988"/>
          <a:ext cx="455671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455671" y="163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4129068" y="3705968"/>
        <a:ext cx="22783" cy="22783"/>
      </dsp:txXfrm>
    </dsp:sp>
    <dsp:sp modelId="{A8407558-2AE1-4738-8100-17F69E558845}">
      <dsp:nvSpPr>
        <dsp:cNvPr id="0" name=""/>
        <dsp:cNvSpPr/>
      </dsp:nvSpPr>
      <dsp:spPr>
        <a:xfrm>
          <a:off x="3387239" y="3945196"/>
          <a:ext cx="1506441" cy="15064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Webové stránky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(HTTP/HTTPS)</a:t>
          </a:r>
          <a:endParaRPr lang="cs-CZ" sz="1400" kern="1200" dirty="0"/>
        </a:p>
      </dsp:txBody>
      <dsp:txXfrm>
        <a:off x="3607852" y="4165809"/>
        <a:ext cx="1065215" cy="1065215"/>
      </dsp:txXfrm>
    </dsp:sp>
    <dsp:sp modelId="{2FA8458A-2F8F-44D8-BB11-15B018E20310}">
      <dsp:nvSpPr>
        <dsp:cNvPr id="0" name=""/>
        <dsp:cNvSpPr/>
      </dsp:nvSpPr>
      <dsp:spPr>
        <a:xfrm rot="9000000">
          <a:off x="3063004" y="3210459"/>
          <a:ext cx="455671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455671" y="163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 rot="10800000">
        <a:off x="3279448" y="3215440"/>
        <a:ext cx="22783" cy="22783"/>
      </dsp:txXfrm>
    </dsp:sp>
    <dsp:sp modelId="{CF4A3F78-6A9E-4C12-8265-E974307C6A50}">
      <dsp:nvSpPr>
        <dsp:cNvPr id="0" name=""/>
        <dsp:cNvSpPr/>
      </dsp:nvSpPr>
      <dsp:spPr>
        <a:xfrm>
          <a:off x="1687999" y="2964139"/>
          <a:ext cx="1506441" cy="15064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Přenos a sdílení souborů (FTP)</a:t>
          </a:r>
          <a:endParaRPr lang="cs-CZ" sz="1600" kern="1200" dirty="0"/>
        </a:p>
      </dsp:txBody>
      <dsp:txXfrm>
        <a:off x="1908612" y="3184752"/>
        <a:ext cx="1065215" cy="1065215"/>
      </dsp:txXfrm>
    </dsp:sp>
    <dsp:sp modelId="{22580C1F-3069-4C25-9F83-BB85C6197772}">
      <dsp:nvSpPr>
        <dsp:cNvPr id="0" name=""/>
        <dsp:cNvSpPr/>
      </dsp:nvSpPr>
      <dsp:spPr>
        <a:xfrm rot="12600000">
          <a:off x="3063004" y="2229403"/>
          <a:ext cx="455671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455671" y="163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 rot="10800000">
        <a:off x="3279448" y="2234383"/>
        <a:ext cx="22783" cy="22783"/>
      </dsp:txXfrm>
    </dsp:sp>
    <dsp:sp modelId="{C17F8B93-0686-40D0-94BA-50A24C750A36}">
      <dsp:nvSpPr>
        <dsp:cNvPr id="0" name=""/>
        <dsp:cNvSpPr/>
      </dsp:nvSpPr>
      <dsp:spPr>
        <a:xfrm>
          <a:off x="1687999" y="1002026"/>
          <a:ext cx="1506441" cy="15064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Sociální sítě (</a:t>
          </a:r>
          <a:r>
            <a:rPr lang="cs-CZ" sz="1600" kern="1200" dirty="0" err="1" smtClean="0"/>
            <a:t>Facebook</a:t>
          </a:r>
          <a:r>
            <a:rPr lang="cs-CZ" sz="1600" kern="1200" dirty="0" smtClean="0"/>
            <a:t>, </a:t>
          </a:r>
          <a:r>
            <a:rPr lang="cs-CZ" sz="1600" kern="1200" dirty="0" err="1" smtClean="0"/>
            <a:t>Twitter</a:t>
          </a:r>
          <a:r>
            <a:rPr lang="cs-CZ" sz="1600" kern="1200" dirty="0" smtClean="0"/>
            <a:t> aj.)</a:t>
          </a:r>
          <a:endParaRPr lang="cs-CZ" sz="1600" kern="1200" dirty="0"/>
        </a:p>
      </dsp:txBody>
      <dsp:txXfrm>
        <a:off x="1908612" y="1222639"/>
        <a:ext cx="1065215" cy="1065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272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355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9169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029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5541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5512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7222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2845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1269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6812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16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901C7-5A71-4D54-9712-67B6BB596A42}" type="datetimeFigureOut">
              <a:rPr lang="cs-CZ" smtClean="0"/>
              <a:t>29.3.2014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55289-808D-445A-B545-3504F4EA59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7727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knainternet.cz/" TargetMode="External"/><Relationship Id="rId2" Type="http://schemas.openxmlformats.org/officeDocument/2006/relationships/hyperlink" Target="http://cs.wikipedia.org/wiki/Interne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ctuning.tyden.cz/software/jak-zkrotit-internet/4111-jak_se_plete_pocitacova_sit-zaklady_siti" TargetMode="External"/><Relationship Id="rId4" Type="http://schemas.openxmlformats.org/officeDocument/2006/relationships/hyperlink" Target="http://www.abowe.brbla.net/8/rejstrik.ph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Centrum.cz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://cs.wikipedia.org/wiki/Seznam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Bing" TargetMode="External"/><Relationship Id="rId5" Type="http://schemas.openxmlformats.org/officeDocument/2006/relationships/hyperlink" Target="http://cs.wikipedia.org/wiki/Google" TargetMode="External"/><Relationship Id="rId4" Type="http://schemas.openxmlformats.org/officeDocument/2006/relationships/hyperlink" Target="http://cs.wikipedia.org/wiki/Yahoo!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-11630" y="0"/>
            <a:ext cx="9155630" cy="1470025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INTERNET</a:t>
            </a:r>
            <a:endParaRPr lang="cs-CZ" dirty="0"/>
          </a:p>
        </p:txBody>
      </p:sp>
      <p:sp>
        <p:nvSpPr>
          <p:cNvPr id="3" name="Zaoblený obdélník 2">
            <a:hlinkClick r:id="rId2" action="ppaction://hlinksldjump"/>
          </p:cNvPr>
          <p:cNvSpPr/>
          <p:nvPr/>
        </p:nvSpPr>
        <p:spPr>
          <a:xfrm>
            <a:off x="2843808" y="1772816"/>
            <a:ext cx="33123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CO JE TO INTERNET</a:t>
            </a:r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2884377" y="5263345"/>
            <a:ext cx="33123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POČÍTAČOVÁ SÍŤ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2858548" y="4543265"/>
            <a:ext cx="33123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PŘÍPOJENÍ K INTERNETU A SÍŤ</a:t>
            </a:r>
            <a:endParaRPr lang="cs-CZ" dirty="0"/>
          </a:p>
        </p:txBody>
      </p:sp>
      <p:sp>
        <p:nvSpPr>
          <p:cNvPr id="7" name="Zaoblený obdélník 6">
            <a:hlinkClick r:id="rId3" action="ppaction://hlinksldjump"/>
          </p:cNvPr>
          <p:cNvSpPr/>
          <p:nvPr/>
        </p:nvSpPr>
        <p:spPr>
          <a:xfrm>
            <a:off x="2856114" y="3175113"/>
            <a:ext cx="33123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PROHLÍŽEČE - BROWSERY</a:t>
            </a:r>
            <a:endParaRPr lang="cs-CZ" dirty="0"/>
          </a:p>
        </p:txBody>
      </p:sp>
      <p:sp>
        <p:nvSpPr>
          <p:cNvPr id="8" name="Zaoblený obdélník 7">
            <a:hlinkClick r:id="rId4" action="ppaction://hlinksldjump"/>
          </p:cNvPr>
          <p:cNvSpPr/>
          <p:nvPr/>
        </p:nvSpPr>
        <p:spPr>
          <a:xfrm>
            <a:off x="2868420" y="3857330"/>
            <a:ext cx="33123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VYHLEDÁVAČE</a:t>
            </a:r>
            <a:endParaRPr lang="cs-CZ" dirty="0"/>
          </a:p>
        </p:txBody>
      </p:sp>
      <p:sp>
        <p:nvSpPr>
          <p:cNvPr id="9" name="Zaoblený obdélník 8">
            <a:hlinkClick r:id="rId5" action="ppaction://hlinksldjump"/>
          </p:cNvPr>
          <p:cNvSpPr/>
          <p:nvPr/>
        </p:nvSpPr>
        <p:spPr>
          <a:xfrm>
            <a:off x="2851787" y="2492896"/>
            <a:ext cx="33123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SLUŽBY INTERNETU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7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6056" y="0"/>
            <a:ext cx="9160055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VYHLEDÁVÁNÍ POJMŮ - KŘÍŽOVKA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5076825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076056" y="3068960"/>
            <a:ext cx="3816424" cy="147732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TAJENKA: </a:t>
            </a:r>
            <a:r>
              <a:rPr lang="cs-CZ" b="1" dirty="0" smtClean="0">
                <a:solidFill>
                  <a:schemeClr val="bg1"/>
                </a:solidFill>
              </a:rPr>
              <a:t>PIERRE DE COUBERTIN</a:t>
            </a:r>
          </a:p>
          <a:p>
            <a:pPr algn="ctr"/>
            <a:endParaRPr lang="cs-CZ" dirty="0" smtClean="0">
              <a:solidFill>
                <a:schemeClr val="bg1"/>
              </a:solidFill>
            </a:endParaRPr>
          </a:p>
          <a:p>
            <a:pPr algn="ctr"/>
            <a:r>
              <a:rPr lang="cs-CZ" dirty="0">
                <a:solidFill>
                  <a:schemeClr val="bg1"/>
                </a:solidFill>
              </a:rPr>
              <a:t>B</a:t>
            </a:r>
            <a:r>
              <a:rPr lang="cs-CZ" dirty="0" smtClean="0">
                <a:solidFill>
                  <a:schemeClr val="bg1"/>
                </a:solidFill>
              </a:rPr>
              <a:t>yl francouzský pedagog a historik, nejvíce známý jako </a:t>
            </a:r>
            <a:r>
              <a:rPr lang="cs-CZ" b="1" i="1" dirty="0" smtClean="0">
                <a:solidFill>
                  <a:schemeClr val="bg1"/>
                </a:solidFill>
              </a:rPr>
              <a:t>zakladatel moderních olympijských her</a:t>
            </a:r>
            <a:r>
              <a:rPr lang="cs-CZ" dirty="0" smtClean="0">
                <a:solidFill>
                  <a:schemeClr val="bg1"/>
                </a:solidFill>
              </a:rPr>
              <a:t>.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4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744" y="0"/>
            <a:ext cx="9143256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POČÍTAČOVÁ SÍŤ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107504" y="4293096"/>
            <a:ext cx="8856984" cy="2564904"/>
          </a:xfrm>
        </p:spPr>
        <p:txBody>
          <a:bodyPr>
            <a:normAutofit fontScale="62500" lnSpcReduction="20000"/>
          </a:bodyPr>
          <a:lstStyle/>
          <a:p>
            <a:r>
              <a:rPr lang="cs-CZ" dirty="0"/>
              <a:t>V organizacích používáme rychlé lokální sítě (</a:t>
            </a:r>
            <a:r>
              <a:rPr lang="cs-CZ" b="1" dirty="0"/>
              <a:t>LAN</a:t>
            </a:r>
            <a:r>
              <a:rPr lang="cs-CZ" dirty="0"/>
              <a:t> - </a:t>
            </a:r>
            <a:r>
              <a:rPr lang="cs-CZ" dirty="0" err="1"/>
              <a:t>Local</a:t>
            </a:r>
            <a:r>
              <a:rPr lang="cs-CZ" dirty="0"/>
              <a:t> Area Network) a pro Internet rozsáhlých světových sítí (</a:t>
            </a:r>
            <a:r>
              <a:rPr lang="cs-CZ" b="1" dirty="0"/>
              <a:t>WAN</a:t>
            </a:r>
            <a:r>
              <a:rPr lang="cs-CZ" dirty="0"/>
              <a:t> - </a:t>
            </a:r>
            <a:r>
              <a:rPr lang="cs-CZ" dirty="0" err="1"/>
              <a:t>Wide</a:t>
            </a:r>
            <a:r>
              <a:rPr lang="cs-CZ" dirty="0"/>
              <a:t> Area Network). V hustě zabydlených aglomeracích jsou lokální sítě propojovány také do metropolitních sítí (</a:t>
            </a:r>
            <a:r>
              <a:rPr lang="cs-CZ" b="1" dirty="0"/>
              <a:t>MAN</a:t>
            </a:r>
            <a:r>
              <a:rPr lang="cs-CZ" dirty="0"/>
              <a:t> - Metropolitan Area Network, jednu má i Praha).</a:t>
            </a:r>
          </a:p>
          <a:p>
            <a:r>
              <a:rPr lang="cs-CZ" dirty="0"/>
              <a:t>Běžnou lokální síť tvoří propojení aktivních prvků (HUB, SWITCH) pomocí kabeláže s počítači. Koncovými zařízeními bývají počítače síťovou kartou (NIC - Network Interface </a:t>
            </a:r>
            <a:r>
              <a:rPr lang="cs-CZ" dirty="0" err="1"/>
              <a:t>Card</a:t>
            </a:r>
            <a:r>
              <a:rPr lang="cs-CZ" dirty="0"/>
              <a:t>, ta je dnes stále častěji integrována přímo na základní desku PC). Lokální síť může být například prostřednictvím </a:t>
            </a:r>
            <a:r>
              <a:rPr lang="cs-CZ" dirty="0" err="1"/>
              <a:t>routeru</a:t>
            </a:r>
            <a:r>
              <a:rPr lang="cs-CZ" dirty="0"/>
              <a:t> (brány) napojena na Internet.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21" y="1268760"/>
            <a:ext cx="6912768" cy="285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250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744" y="0"/>
            <a:ext cx="9143256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/>
              <a:t>PŘÍPOJENÍ K INTERNETU A SÍŤ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251520" y="1249047"/>
            <a:ext cx="4716016" cy="55892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3400" dirty="0"/>
              <a:t>V současnosti existuje několik možností pro připojení počítače k Internetu</a:t>
            </a:r>
            <a:r>
              <a:rPr lang="cs-CZ" sz="3400" dirty="0" smtClean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3400" dirty="0"/>
              <a:t>telefonní linka (majitelem linky je telefonní operátor)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3400" dirty="0"/>
              <a:t>využívá se modem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3400" dirty="0"/>
              <a:t>dříve se používalo vytáčené připojení, později ISDN a dnes různé varianty DSL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3400" dirty="0"/>
              <a:t>někdy je linka vyhrazena pouze pro datové přenosy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3400" dirty="0"/>
              <a:t>kabelová přípojka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3400" dirty="0"/>
              <a:t>bezdrátová datová síť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3400" dirty="0"/>
              <a:t>satelitní síť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3400" dirty="0"/>
              <a:t>mobilní telefonní síť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3400" dirty="0"/>
              <a:t>Wi-Fi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20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040" y="1916832"/>
            <a:ext cx="4038600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868144" y="6124654"/>
            <a:ext cx="289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Příklad nastavení domácí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851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cs-CZ" sz="1600" dirty="0" smtClean="0">
                <a:hlinkClick r:id="rId2"/>
              </a:rPr>
              <a:t>http</a:t>
            </a:r>
            <a:r>
              <a:rPr lang="cs-CZ" sz="1600" dirty="0">
                <a:hlinkClick r:id="rId2"/>
              </a:rPr>
              <a:t>://</a:t>
            </a:r>
            <a:r>
              <a:rPr lang="cs-CZ" sz="1600" dirty="0" smtClean="0">
                <a:hlinkClick r:id="rId2"/>
              </a:rPr>
              <a:t>cs.wikipedia.org/wiki/Internet</a:t>
            </a:r>
            <a:endParaRPr lang="cs-CZ" sz="1600" dirty="0" smtClean="0"/>
          </a:p>
          <a:p>
            <a:r>
              <a:rPr lang="cs-CZ" sz="1600" dirty="0">
                <a:hlinkClick r:id="rId3"/>
              </a:rPr>
              <a:t>http://</a:t>
            </a:r>
            <a:r>
              <a:rPr lang="cs-CZ" sz="1600" dirty="0" smtClean="0">
                <a:hlinkClick r:id="rId3"/>
              </a:rPr>
              <a:t>www.jaknainternet.cz</a:t>
            </a:r>
            <a:endParaRPr lang="cs-CZ" sz="1600" dirty="0" smtClean="0"/>
          </a:p>
          <a:p>
            <a:r>
              <a:rPr lang="cs-CZ" sz="1600" dirty="0">
                <a:hlinkClick r:id="rId4"/>
              </a:rPr>
              <a:t>http://www.abowe.brbla.net/8/rejstrik.php</a:t>
            </a:r>
            <a:endParaRPr lang="cs-CZ" sz="1600" dirty="0" smtClean="0"/>
          </a:p>
          <a:p>
            <a:r>
              <a:rPr lang="cs-CZ" sz="1600" dirty="0">
                <a:hlinkClick r:id="rId5"/>
              </a:rPr>
              <a:t>http://pctuning.tyden.cz/software/jak-zkrotit-internet/4111-jak_se_plete_pocitacova_sit-zaklady_siti</a:t>
            </a:r>
            <a:endParaRPr lang="cs-CZ" sz="1600" dirty="0"/>
          </a:p>
          <a:p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52511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58" y="0"/>
            <a:ext cx="9139741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CO JE TO INTERNET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62" y="1196752"/>
            <a:ext cx="9150491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000" dirty="0"/>
              <a:t>Internet je celosvětový systém navzájem propojených počítačových sítí („síť sítí“), </a:t>
            </a:r>
            <a:endParaRPr lang="cs-CZ" sz="2000" dirty="0" smtClean="0"/>
          </a:p>
          <a:p>
            <a:pPr marL="0" indent="0" algn="ctr">
              <a:buNone/>
            </a:pPr>
            <a:r>
              <a:rPr lang="cs-CZ" sz="2000" dirty="0" smtClean="0"/>
              <a:t>ve </a:t>
            </a:r>
            <a:r>
              <a:rPr lang="cs-CZ" sz="2000" dirty="0"/>
              <a:t>kterých mezi sebou počítače komunikují pomocí rodiny protokolů TCP/IP.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72427"/>
            <a:ext cx="4585692" cy="4585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868144" y="6557155"/>
            <a:ext cx="2348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Grafické znázornění části </a:t>
            </a:r>
            <a:r>
              <a:rPr lang="cs-CZ" sz="1200" dirty="0" smtClean="0"/>
              <a:t>Internetu</a:t>
            </a:r>
            <a:endParaRPr lang="cs-CZ" dirty="0"/>
          </a:p>
        </p:txBody>
      </p:sp>
      <p:pic>
        <p:nvPicPr>
          <p:cNvPr id="1028" name="Picture 4" descr="http://2.bp.blogspot.com/-E5d5GwldB-8/Trnvm8u1XHI/AAAAAAAABHA/cNDBt6_v0QY/s1600/intern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13113"/>
            <a:ext cx="3677187" cy="372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619360" y="5666751"/>
            <a:ext cx="3229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200" dirty="0"/>
              <a:t>Společným cílem všech lidí využívajících </a:t>
            </a:r>
            <a:r>
              <a:rPr lang="cs-CZ" sz="1200" dirty="0" smtClean="0"/>
              <a:t>Internet </a:t>
            </a:r>
          </a:p>
          <a:p>
            <a:pPr algn="ctr"/>
            <a:r>
              <a:rPr lang="cs-CZ" sz="1200" dirty="0" smtClean="0"/>
              <a:t>je </a:t>
            </a:r>
            <a:r>
              <a:rPr lang="cs-CZ" sz="1200" dirty="0"/>
              <a:t>bezproblémová komunikace (výměna dat).</a:t>
            </a:r>
          </a:p>
        </p:txBody>
      </p:sp>
    </p:spTree>
    <p:extLst>
      <p:ext uri="{BB962C8B-B14F-4D97-AF65-F5344CB8AC3E}">
        <p14:creationId xmlns:p14="http://schemas.microsoft.com/office/powerpoint/2010/main" val="408070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58" y="0"/>
            <a:ext cx="9139741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SLUŽBY INTERNETU</a:t>
            </a:r>
            <a:endParaRPr lang="cs-CZ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80542281"/>
              </p:ext>
            </p:extLst>
          </p:nvPr>
        </p:nvGraphicFramePr>
        <p:xfrm>
          <a:off x="323528" y="1268760"/>
          <a:ext cx="828092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208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PROHLÍŽEČE (browser)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268760"/>
            <a:ext cx="9036496" cy="64807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cs-CZ" dirty="0"/>
              <a:t>Program v </a:t>
            </a:r>
            <a:r>
              <a:rPr lang="cs-CZ" dirty="0" smtClean="0"/>
              <a:t>počítači pomocí něhož si prohlížíme webové stránky</a:t>
            </a:r>
            <a:r>
              <a:rPr lang="cs-CZ" dirty="0"/>
              <a:t>.</a:t>
            </a:r>
          </a:p>
          <a:p>
            <a:pPr algn="ctr"/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657" y="2060848"/>
            <a:ext cx="4063752" cy="4365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978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42" y="1268760"/>
            <a:ext cx="829532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adpis 3"/>
          <p:cNvSpPr>
            <a:spLocks noGrp="1"/>
          </p:cNvSpPr>
          <p:nvPr>
            <p:ph type="title"/>
          </p:nvPr>
        </p:nvSpPr>
        <p:spPr>
          <a:xfrm>
            <a:off x="-15822" y="0"/>
            <a:ext cx="9159822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PROHLÍŽEČE</a:t>
            </a:r>
            <a:endParaRPr lang="cs-CZ" dirty="0"/>
          </a:p>
        </p:txBody>
      </p:sp>
      <p:cxnSp>
        <p:nvCxnSpPr>
          <p:cNvPr id="3" name="Přímá spojnice se šipkou 2"/>
          <p:cNvCxnSpPr>
            <a:stCxn id="4" idx="2"/>
          </p:cNvCxnSpPr>
          <p:nvPr/>
        </p:nvCxnSpPr>
        <p:spPr>
          <a:xfrm>
            <a:off x="656021" y="820996"/>
            <a:ext cx="371765" cy="5383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81376" y="513219"/>
            <a:ext cx="1149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karty, záložky</a:t>
            </a:r>
            <a:endParaRPr lang="cs-CZ" sz="1400" dirty="0"/>
          </a:p>
        </p:txBody>
      </p:sp>
      <p:cxnSp>
        <p:nvCxnSpPr>
          <p:cNvPr id="6" name="Přímá spojnice se šipkou 5"/>
          <p:cNvCxnSpPr/>
          <p:nvPr/>
        </p:nvCxnSpPr>
        <p:spPr>
          <a:xfrm flipV="1">
            <a:off x="251520" y="1556792"/>
            <a:ext cx="360040" cy="8519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46828" y="2408771"/>
            <a:ext cx="1575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historie procházení</a:t>
            </a:r>
          </a:p>
          <a:p>
            <a:r>
              <a:rPr lang="cs-CZ" sz="1400" dirty="0" smtClean="0"/>
              <a:t>(vpřed, vzad)</a:t>
            </a:r>
            <a:endParaRPr lang="cs-CZ" sz="1400" dirty="0"/>
          </a:p>
        </p:txBody>
      </p:sp>
      <p:cxnSp>
        <p:nvCxnSpPr>
          <p:cNvPr id="10" name="Přímá spojnice se šipkou 9"/>
          <p:cNvCxnSpPr>
            <a:stCxn id="11" idx="1"/>
          </p:cNvCxnSpPr>
          <p:nvPr/>
        </p:nvCxnSpPr>
        <p:spPr>
          <a:xfrm flipH="1">
            <a:off x="2339752" y="950965"/>
            <a:ext cx="2358564" cy="5338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ovéPole 10"/>
          <p:cNvSpPr txBox="1"/>
          <p:nvPr/>
        </p:nvSpPr>
        <p:spPr>
          <a:xfrm>
            <a:off x="4698316" y="797076"/>
            <a:ext cx="3969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Adresní řádek (zde píšeme název stránky a doménu)</a:t>
            </a:r>
            <a:endParaRPr lang="cs-CZ" sz="1400" dirty="0"/>
          </a:p>
        </p:txBody>
      </p:sp>
      <p:cxnSp>
        <p:nvCxnSpPr>
          <p:cNvPr id="14" name="Přímá spojnice se šipkou 13"/>
          <p:cNvCxnSpPr/>
          <p:nvPr/>
        </p:nvCxnSpPr>
        <p:spPr>
          <a:xfrm flipH="1" flipV="1">
            <a:off x="971602" y="1556792"/>
            <a:ext cx="252026" cy="485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600578" y="2042183"/>
            <a:ext cx="1587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aktualizace stránky</a:t>
            </a:r>
            <a:endParaRPr lang="cs-CZ" sz="1400" dirty="0"/>
          </a:p>
        </p:txBody>
      </p:sp>
      <p:cxnSp>
        <p:nvCxnSpPr>
          <p:cNvPr id="23" name="Přímá spojnice se šipkou 22"/>
          <p:cNvCxnSpPr/>
          <p:nvPr/>
        </p:nvCxnSpPr>
        <p:spPr>
          <a:xfrm flipH="1">
            <a:off x="1097616" y="667107"/>
            <a:ext cx="666072" cy="8176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>
            <a:off x="1373410" y="361749"/>
            <a:ext cx="1629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domovská stránka</a:t>
            </a:r>
            <a:endParaRPr lang="cs-CZ" sz="1400" dirty="0"/>
          </a:p>
        </p:txBody>
      </p:sp>
      <p:cxnSp>
        <p:nvCxnSpPr>
          <p:cNvPr id="28" name="Přímá spojnice se šipkou 27"/>
          <p:cNvCxnSpPr/>
          <p:nvPr/>
        </p:nvCxnSpPr>
        <p:spPr>
          <a:xfrm flipV="1">
            <a:off x="8172400" y="1556792"/>
            <a:ext cx="495464" cy="3384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ovéPole 28"/>
          <p:cNvSpPr txBox="1"/>
          <p:nvPr/>
        </p:nvSpPr>
        <p:spPr>
          <a:xfrm>
            <a:off x="7452320" y="4940222"/>
            <a:ext cx="18276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nástroje přizpůsobení </a:t>
            </a:r>
          </a:p>
          <a:p>
            <a:r>
              <a:rPr lang="cs-CZ" sz="1400" dirty="0" smtClean="0"/>
              <a:t>Vzhledu a možností </a:t>
            </a:r>
          </a:p>
          <a:p>
            <a:r>
              <a:rPr lang="cs-CZ" sz="1400" dirty="0" smtClean="0"/>
              <a:t>prohlížeče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33832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1495"/>
            <a:ext cx="9144000" cy="114300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VYHLEDÁVAČE</a:t>
            </a:r>
            <a:r>
              <a:rPr lang="cs-CZ" sz="4000" dirty="0" smtClean="0"/>
              <a:t>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2800" dirty="0" smtClean="0"/>
              <a:t>(</a:t>
            </a:r>
            <a:r>
              <a:rPr lang="cs-CZ" sz="2800" dirty="0"/>
              <a:t>Internetová stránka, která umí hledat jiné internetové </a:t>
            </a:r>
            <a:r>
              <a:rPr lang="cs-CZ" sz="2800" dirty="0" smtClean="0"/>
              <a:t>stránky.)</a:t>
            </a:r>
            <a:endParaRPr lang="cs-CZ" sz="5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3816424"/>
          </a:xfrm>
        </p:spPr>
        <p:txBody>
          <a:bodyPr>
            <a:normAutofit fontScale="92500" lnSpcReduction="20000"/>
          </a:bodyPr>
          <a:lstStyle/>
          <a:p>
            <a:pPr>
              <a:buFont typeface="Courier New" pitchFamily="49" charset="0"/>
              <a:buChar char="o"/>
            </a:pPr>
            <a:r>
              <a:rPr lang="cs-CZ" sz="2000" dirty="0"/>
              <a:t>Většina zajímavých informací je na Internetu soustředěna do WWW (webové stránky). Pro usnadnění orientace ve stránkách vznikly specializované služby. Abychom se dostali k informacím, které hledáme, používáme tzv. odkazy. Nejznámějšími službami, které systematicky s odkazy pracují, jsou</a:t>
            </a:r>
            <a:r>
              <a:rPr lang="cs-CZ" sz="2000" dirty="0" smtClean="0"/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cs-CZ" sz="2000" dirty="0" smtClean="0"/>
              <a:t>Internetový katalog – seznam logicky roztříděných odkazů, udržovaný obvykle ručně. Například: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hlinkClick r:id="rId2" tooltip="Seznam.cz"/>
              </a:rPr>
              <a:t>Seznam.cz</a:t>
            </a:r>
            <a:r>
              <a:rPr lang="cs-CZ" sz="2000" dirty="0" smtClean="0"/>
              <a:t>, </a:t>
            </a:r>
            <a:r>
              <a:rPr lang="cs-CZ" sz="2000" dirty="0" smtClean="0">
                <a:hlinkClick r:id="rId3" tooltip="Centrum.cz"/>
              </a:rPr>
              <a:t>Centrum.cz</a:t>
            </a:r>
            <a:endParaRPr lang="cs-CZ" sz="2000" dirty="0"/>
          </a:p>
          <a:p>
            <a:pPr lvl="1">
              <a:buFont typeface="Wingdings" pitchFamily="2" charset="2"/>
              <a:buChar char="§"/>
            </a:pPr>
            <a:r>
              <a:rPr lang="cs-CZ" sz="2000" dirty="0">
                <a:hlinkClick r:id="rId4" tooltip="Yahoo!"/>
              </a:rPr>
              <a:t>Yahoo!</a:t>
            </a:r>
            <a:r>
              <a:rPr lang="cs-CZ" sz="2000" dirty="0"/>
              <a:t> </a:t>
            </a:r>
            <a:endParaRPr lang="cs-CZ" sz="2000" dirty="0" smtClean="0"/>
          </a:p>
          <a:p>
            <a:pPr lvl="1">
              <a:buFont typeface="Wingdings" pitchFamily="2" charset="2"/>
              <a:buChar char="§"/>
            </a:pPr>
            <a:r>
              <a:rPr lang="cs-CZ" sz="2000" dirty="0" smtClean="0"/>
              <a:t>katalog (obsahuje i vyhledávač)</a:t>
            </a:r>
          </a:p>
          <a:p>
            <a:pPr>
              <a:buFont typeface="Courier New" pitchFamily="49" charset="0"/>
              <a:buChar char="o"/>
            </a:pPr>
            <a:r>
              <a:rPr lang="cs-CZ" sz="2000" dirty="0" smtClean="0"/>
              <a:t>Internetový vyhledávač – automatizovaný systém pro hledání podle výskytu zadaných slov. Například: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hlinkClick r:id="rId5" tooltip="Google"/>
              </a:rPr>
              <a:t>Google</a:t>
            </a:r>
            <a:endParaRPr lang="cs-CZ" sz="2000" dirty="0"/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hlinkClick r:id="rId6" tooltip="Bing"/>
              </a:rPr>
              <a:t>Bing</a:t>
            </a:r>
            <a:endParaRPr lang="cs-CZ" sz="2000" dirty="0"/>
          </a:p>
          <a:p>
            <a:endParaRPr lang="cs-CZ" dirty="0" smtClean="0"/>
          </a:p>
        </p:txBody>
      </p:sp>
      <p:pic>
        <p:nvPicPr>
          <p:cNvPr id="2052" name="Picture 4" descr="http://proslecny.cz/wp-content/uploads/se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293096"/>
            <a:ext cx="278484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779912" y="6389022"/>
            <a:ext cx="270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Loga známých vyhledávačů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589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95762"/>
            <a:ext cx="6696744" cy="527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Přímá spojnice se šipkou 5"/>
          <p:cNvCxnSpPr/>
          <p:nvPr/>
        </p:nvCxnSpPr>
        <p:spPr>
          <a:xfrm flipV="1">
            <a:off x="971600" y="2132856"/>
            <a:ext cx="151216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279102" y="3333921"/>
            <a:ext cx="138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klíčové slovo</a:t>
            </a:r>
            <a:endParaRPr lang="cs-CZ" dirty="0"/>
          </a:p>
        </p:txBody>
      </p:sp>
      <p:cxnSp>
        <p:nvCxnSpPr>
          <p:cNvPr id="9" name="Přímá spojnice se šipkou 8"/>
          <p:cNvCxnSpPr>
            <a:stCxn id="10" idx="1"/>
          </p:cNvCxnSpPr>
          <p:nvPr/>
        </p:nvCxnSpPr>
        <p:spPr>
          <a:xfrm flipH="1" flipV="1">
            <a:off x="2771800" y="2636914"/>
            <a:ext cx="3384375" cy="272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6156175" y="2724877"/>
            <a:ext cx="2847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kategorie hledaného výrazu </a:t>
            </a:r>
            <a:endParaRPr lang="cs-CZ" dirty="0"/>
          </a:p>
        </p:txBody>
      </p:sp>
      <p:cxnSp>
        <p:nvCxnSpPr>
          <p:cNvPr id="18" name="Přímá spojnice se šipkou 17"/>
          <p:cNvCxnSpPr/>
          <p:nvPr/>
        </p:nvCxnSpPr>
        <p:spPr>
          <a:xfrm flipH="1" flipV="1">
            <a:off x="3923928" y="3094209"/>
            <a:ext cx="2448272" cy="8386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ovéPole 18"/>
          <p:cNvSpPr txBox="1"/>
          <p:nvPr/>
        </p:nvSpPr>
        <p:spPr>
          <a:xfrm>
            <a:off x="6372200" y="3683104"/>
            <a:ext cx="2042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množství a rychlost </a:t>
            </a:r>
          </a:p>
          <a:p>
            <a:r>
              <a:rPr lang="cs-CZ" dirty="0" smtClean="0"/>
              <a:t>hledaného výrazu</a:t>
            </a:r>
            <a:endParaRPr lang="cs-CZ" dirty="0"/>
          </a:p>
        </p:txBody>
      </p:sp>
      <p:sp>
        <p:nvSpPr>
          <p:cNvPr id="20" name="Pravá složená závorka 19"/>
          <p:cNvSpPr/>
          <p:nvPr/>
        </p:nvSpPr>
        <p:spPr>
          <a:xfrm rot="10800000">
            <a:off x="1907704" y="4221088"/>
            <a:ext cx="288032" cy="208823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0" y="4942038"/>
            <a:ext cx="2135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seznam vyhledaných</a:t>
            </a:r>
          </a:p>
          <a:p>
            <a:r>
              <a:rPr lang="cs-CZ" dirty="0" smtClean="0"/>
              <a:t>webových stránek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485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6056" y="0"/>
            <a:ext cx="9160055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VYHLEDÁVÁNÍ POJMŮ - KŘÍŽOVKA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5076056" y="3068960"/>
            <a:ext cx="3816424" cy="175432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TAJENKA:</a:t>
            </a:r>
            <a:endParaRPr lang="cs-CZ" b="1" dirty="0" smtClean="0">
              <a:solidFill>
                <a:schemeClr val="bg1"/>
              </a:solidFill>
            </a:endParaRPr>
          </a:p>
          <a:p>
            <a:pPr algn="ctr"/>
            <a:endParaRPr lang="cs-CZ" dirty="0" smtClean="0">
              <a:solidFill>
                <a:schemeClr val="bg1"/>
              </a:solidFill>
            </a:endParaRPr>
          </a:p>
          <a:p>
            <a:pPr algn="ctr"/>
            <a:r>
              <a:rPr lang="cs-CZ" dirty="0" smtClean="0">
                <a:solidFill>
                  <a:schemeClr val="bg1"/>
                </a:solidFill>
              </a:rPr>
              <a:t>Vyhledejte co vám vyšlo v tajence…</a:t>
            </a:r>
          </a:p>
          <a:p>
            <a:pPr algn="ctr"/>
            <a:endParaRPr lang="cs-CZ" dirty="0">
              <a:solidFill>
                <a:schemeClr val="bg1"/>
              </a:solidFill>
            </a:endParaRPr>
          </a:p>
          <a:p>
            <a:pPr algn="ctr"/>
            <a:r>
              <a:rPr lang="cs-CZ" dirty="0" smtClean="0">
                <a:solidFill>
                  <a:schemeClr val="bg1"/>
                </a:solidFill>
              </a:rPr>
              <a:t>Poznámka: písmeno CH patří do jednoho políčka.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12" y="1168127"/>
            <a:ext cx="5000625" cy="564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4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cs-CZ" sz="3200" dirty="0" smtClean="0"/>
              <a:t>VYHLEDÁVÁNÍ POJMŮ - KŘÍŽOVKA</a:t>
            </a:r>
            <a:endParaRPr lang="cs-CZ" sz="32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-24796" y="620688"/>
            <a:ext cx="9144000" cy="6237312"/>
          </a:xfrm>
        </p:spPr>
        <p:txBody>
          <a:bodyPr>
            <a:normAutofit fontScale="92500" lnSpcReduction="10000"/>
          </a:bodyPr>
          <a:lstStyle/>
          <a:p>
            <a:pPr>
              <a:buAutoNum type="arabicParenR"/>
            </a:pPr>
            <a:r>
              <a:rPr lang="cs-CZ" sz="1600" dirty="0" smtClean="0"/>
              <a:t>Nejjasnější </a:t>
            </a:r>
            <a:r>
              <a:rPr lang="cs-CZ" sz="1600" dirty="0"/>
              <a:t>hvězda v souhvězdí Malého medvěda. J</a:t>
            </a:r>
            <a:r>
              <a:rPr lang="cs-CZ" sz="1600" dirty="0" smtClean="0"/>
              <a:t>e </a:t>
            </a:r>
            <a:r>
              <a:rPr lang="cs-CZ" sz="1600" dirty="0"/>
              <a:t>velmi blízko k severnímu nebeskému pólu, což z ní dělá severní polární hvězdu</a:t>
            </a:r>
            <a:r>
              <a:rPr lang="cs-CZ" sz="1600" dirty="0" smtClean="0"/>
              <a:t>.</a:t>
            </a:r>
          </a:p>
          <a:p>
            <a:pPr>
              <a:buAutoNum type="arabicParenR"/>
            </a:pPr>
            <a:r>
              <a:rPr lang="cs-CZ" sz="1600" dirty="0" smtClean="0"/>
              <a:t>Anglicky česnek.</a:t>
            </a:r>
          </a:p>
          <a:p>
            <a:pPr>
              <a:buAutoNum type="arabicParenR"/>
            </a:pPr>
            <a:r>
              <a:rPr lang="cs-CZ" sz="1600" dirty="0"/>
              <a:t>CPU </a:t>
            </a:r>
            <a:r>
              <a:rPr lang="cs-CZ" sz="1600" dirty="0" smtClean="0"/>
              <a:t>je zkratka pro </a:t>
            </a:r>
            <a:r>
              <a:rPr lang="cs-CZ" sz="1600" dirty="0"/>
              <a:t>základní </a:t>
            </a:r>
            <a:r>
              <a:rPr lang="cs-CZ" sz="1600" dirty="0" smtClean="0"/>
              <a:t>součást počítače</a:t>
            </a:r>
            <a:r>
              <a:rPr lang="cs-CZ" sz="1600" dirty="0"/>
              <a:t>. </a:t>
            </a:r>
            <a:r>
              <a:rPr lang="cs-CZ" sz="1600" dirty="0" smtClean="0"/>
              <a:t>Tato součástka vykonává strojové </a:t>
            </a:r>
            <a:r>
              <a:rPr lang="cs-CZ" sz="1600" dirty="0"/>
              <a:t>instrukce, ze kterých je složen počítačový program umístěný v té chvíli v operační paměti počítače</a:t>
            </a:r>
            <a:r>
              <a:rPr lang="cs-CZ" sz="1600" dirty="0" smtClean="0"/>
              <a:t>.</a:t>
            </a:r>
          </a:p>
          <a:p>
            <a:pPr>
              <a:buAutoNum type="arabicParenR"/>
            </a:pPr>
            <a:r>
              <a:rPr lang="cs-CZ" sz="1600" dirty="0" smtClean="0"/>
              <a:t>Hlavní město Indonésie.</a:t>
            </a:r>
          </a:p>
          <a:p>
            <a:pPr>
              <a:buAutoNum type="arabicParenR"/>
            </a:pPr>
            <a:r>
              <a:rPr lang="cs-CZ" sz="1600" dirty="0" smtClean="0"/>
              <a:t>Tento český </a:t>
            </a:r>
            <a:r>
              <a:rPr lang="cs-CZ" sz="1600" dirty="0"/>
              <a:t>skokan na </a:t>
            </a:r>
            <a:r>
              <a:rPr lang="cs-CZ" sz="1600" dirty="0" smtClean="0"/>
              <a:t>lyžích se stal olympijským vítězem (ZOH v Grenoblu 1968)  a byl zvolen českým lyžařem století.</a:t>
            </a:r>
          </a:p>
          <a:p>
            <a:pPr>
              <a:buAutoNum type="arabicParenR"/>
            </a:pPr>
            <a:r>
              <a:rPr lang="cs-CZ" sz="1600" dirty="0" smtClean="0"/>
              <a:t>Umělecký </a:t>
            </a:r>
            <a:r>
              <a:rPr lang="cs-CZ" sz="1600" dirty="0"/>
              <a:t>sloh a historická epocha trvající od 14. do 16. století. Vyznačoval se </a:t>
            </a:r>
            <a:r>
              <a:rPr lang="cs-CZ" sz="1600" dirty="0" smtClean="0"/>
              <a:t>návratem </a:t>
            </a:r>
            <a:r>
              <a:rPr lang="cs-CZ" sz="1600" dirty="0"/>
              <a:t>k antice</a:t>
            </a:r>
            <a:r>
              <a:rPr lang="cs-CZ" sz="1600" dirty="0" smtClean="0"/>
              <a:t>.</a:t>
            </a:r>
          </a:p>
          <a:p>
            <a:pPr>
              <a:buAutoNum type="arabicParenR"/>
            </a:pPr>
            <a:r>
              <a:rPr lang="cs-CZ" sz="1600" dirty="0" smtClean="0"/>
              <a:t>Jak se řekne španělský svět.</a:t>
            </a:r>
          </a:p>
          <a:p>
            <a:pPr>
              <a:buAutoNum type="arabicParenR"/>
            </a:pPr>
            <a:r>
              <a:rPr lang="cs-CZ" sz="1600" dirty="0" smtClean="0"/>
              <a:t>Jeden ze slovních </a:t>
            </a:r>
            <a:r>
              <a:rPr lang="cs-CZ" sz="1600" dirty="0"/>
              <a:t>druhů – latinsky  </a:t>
            </a:r>
            <a:r>
              <a:rPr lang="cs-CZ" sz="1600" dirty="0" smtClean="0"/>
              <a:t>pronomen</a:t>
            </a:r>
            <a:r>
              <a:rPr lang="cs-CZ" sz="1600" dirty="0"/>
              <a:t>. Ve větě obvykle zastupují podstatná jména nebo přídavná jména a mají tak zpravidla funkci podmětu, předmětu nebo přívlastku</a:t>
            </a:r>
            <a:r>
              <a:rPr lang="cs-CZ" sz="1600" dirty="0" smtClean="0"/>
              <a:t>.</a:t>
            </a:r>
          </a:p>
          <a:p>
            <a:pPr>
              <a:buAutoNum type="arabicParenR"/>
            </a:pPr>
            <a:r>
              <a:rPr lang="cs-CZ" sz="1600" dirty="0" smtClean="0"/>
              <a:t>Anglicky bavlna.</a:t>
            </a:r>
          </a:p>
          <a:p>
            <a:pPr>
              <a:buAutoNum type="arabicParenR"/>
            </a:pPr>
            <a:r>
              <a:rPr lang="cs-CZ" sz="1600" dirty="0" smtClean="0"/>
              <a:t>Příjmení třetího amerického </a:t>
            </a:r>
            <a:r>
              <a:rPr lang="cs-CZ" sz="1600" dirty="0"/>
              <a:t>prezident </a:t>
            </a:r>
            <a:r>
              <a:rPr lang="cs-CZ" sz="1600" dirty="0" smtClean="0"/>
              <a:t>a (1801–1809). Byl hlavním autorem </a:t>
            </a:r>
            <a:r>
              <a:rPr lang="cs-CZ" sz="1600" dirty="0"/>
              <a:t>amerického prohlášení nezávislosti (1776</a:t>
            </a:r>
            <a:r>
              <a:rPr lang="cs-CZ" sz="1600" dirty="0" smtClean="0"/>
              <a:t>).</a:t>
            </a:r>
          </a:p>
          <a:p>
            <a:pPr>
              <a:buAutoNum type="arabicParenR"/>
            </a:pPr>
            <a:r>
              <a:rPr lang="cs-CZ" sz="1600" dirty="0"/>
              <a:t> </a:t>
            </a:r>
            <a:r>
              <a:rPr lang="cs-CZ" sz="1600" dirty="0" smtClean="0"/>
              <a:t>Název známé romantické </a:t>
            </a:r>
            <a:r>
              <a:rPr lang="cs-CZ" sz="1600" dirty="0"/>
              <a:t>pohádkové opery Antonína </a:t>
            </a:r>
            <a:r>
              <a:rPr lang="cs-CZ" sz="1600" dirty="0" smtClean="0"/>
              <a:t>Dvořáka.</a:t>
            </a:r>
          </a:p>
          <a:p>
            <a:pPr>
              <a:buAutoNum type="arabicParenR"/>
            </a:pPr>
            <a:r>
              <a:rPr lang="cs-CZ" sz="1600" dirty="0" smtClean="0"/>
              <a:t>Nejznámější dílo spisovatelky Boženy Němcové. </a:t>
            </a:r>
          </a:p>
          <a:p>
            <a:pPr>
              <a:buAutoNum type="arabicParenR"/>
            </a:pPr>
            <a:r>
              <a:rPr lang="cs-CZ" sz="1600" dirty="0" smtClean="0"/>
              <a:t>Co znamená v překladu španělské slovo CORAZÓN.</a:t>
            </a:r>
          </a:p>
          <a:p>
            <a:pPr>
              <a:buAutoNum type="arabicParenR"/>
            </a:pPr>
            <a:r>
              <a:rPr lang="cs-CZ" sz="1600" dirty="0"/>
              <a:t> </a:t>
            </a:r>
            <a:r>
              <a:rPr lang="cs-CZ" sz="1600" dirty="0" smtClean="0"/>
              <a:t>Italský horolezec</a:t>
            </a:r>
            <a:r>
              <a:rPr lang="cs-CZ" sz="1600" dirty="0"/>
              <a:t>, cestovatel a spisovatel. Mimo jiné je prvním horolezcem, který zdolal všech 14 osmitisícovek, jako první zdolal Mount Everest bez použití </a:t>
            </a:r>
            <a:r>
              <a:rPr lang="cs-CZ" sz="1600" dirty="0" smtClean="0"/>
              <a:t>kyslíku.</a:t>
            </a:r>
          </a:p>
          <a:p>
            <a:pPr>
              <a:buAutoNum type="arabicParenR"/>
            </a:pPr>
            <a:r>
              <a:rPr lang="cs-CZ" sz="1600" dirty="0" smtClean="0"/>
              <a:t>Hlavní město státu Alabama – jeden ze států federace USA. </a:t>
            </a:r>
          </a:p>
          <a:p>
            <a:pPr>
              <a:buAutoNum type="arabicParenR"/>
            </a:pPr>
            <a:r>
              <a:rPr lang="cs-CZ" sz="1600" dirty="0" smtClean="0"/>
              <a:t>Řecký </a:t>
            </a:r>
            <a:r>
              <a:rPr lang="cs-CZ" sz="1600" dirty="0"/>
              <a:t>matematik, fyzik, filozof, vynálezce a astronom</a:t>
            </a:r>
            <a:r>
              <a:rPr lang="cs-CZ" sz="1600" dirty="0" smtClean="0"/>
              <a:t>. Znám je jeho </a:t>
            </a:r>
            <a:r>
              <a:rPr lang="cs-CZ" sz="1600" dirty="0"/>
              <a:t>fyzikální zákon: </a:t>
            </a:r>
            <a:r>
              <a:rPr lang="cs-CZ" sz="1600" dirty="0" smtClean="0"/>
              <a:t>„Těleso </a:t>
            </a:r>
            <a:r>
              <a:rPr lang="cs-CZ" sz="1600" dirty="0"/>
              <a:t>ponořené do kapaliny je nadlehčováno vztlakovou silou, rovnající se tíze kapaliny stejného objemu jako je ponořená část tělesa</a:t>
            </a:r>
            <a:r>
              <a:rPr lang="cs-CZ" sz="1600" dirty="0" smtClean="0"/>
              <a:t>.“</a:t>
            </a:r>
          </a:p>
          <a:p>
            <a:pPr>
              <a:buAutoNum type="arabicParenR"/>
            </a:pPr>
            <a:r>
              <a:rPr lang="cs-CZ" sz="1600" dirty="0"/>
              <a:t>12. faraon 18. dynastie ve starověkém Egyptě. Vládl přibližně v letech 1333 – 1323 př. n. l</a:t>
            </a:r>
            <a:r>
              <a:rPr lang="cs-CZ" sz="1600" dirty="0" smtClean="0"/>
              <a:t>.  </a:t>
            </a:r>
            <a:r>
              <a:rPr lang="en-US" sz="1600" dirty="0" err="1" smtClean="0"/>
              <a:t>Jeho</a:t>
            </a:r>
            <a:r>
              <a:rPr lang="cs-CZ" sz="1600" dirty="0" smtClean="0"/>
              <a:t> neporušenou </a:t>
            </a:r>
            <a:r>
              <a:rPr lang="en-US" sz="1600" dirty="0" err="1" smtClean="0"/>
              <a:t>hrobku</a:t>
            </a:r>
            <a:r>
              <a:rPr lang="en-US" sz="1600" dirty="0" smtClean="0"/>
              <a:t> </a:t>
            </a:r>
            <a:r>
              <a:rPr lang="en-US" sz="1600" dirty="0" err="1"/>
              <a:t>objevil</a:t>
            </a:r>
            <a:r>
              <a:rPr lang="en-US" sz="1600" dirty="0"/>
              <a:t> </a:t>
            </a:r>
            <a:r>
              <a:rPr lang="en-US" sz="1600" dirty="0" err="1" smtClean="0"/>
              <a:t>britský</a:t>
            </a:r>
            <a:r>
              <a:rPr lang="en-US" sz="1600" dirty="0" smtClean="0"/>
              <a:t> </a:t>
            </a:r>
            <a:r>
              <a:rPr lang="en-US" sz="1600" dirty="0" err="1"/>
              <a:t>archeolog</a:t>
            </a:r>
            <a:r>
              <a:rPr lang="en-US" sz="1600" dirty="0"/>
              <a:t> Howard Carter.</a:t>
            </a:r>
            <a:endParaRPr lang="cs-CZ" sz="1600" dirty="0" smtClean="0"/>
          </a:p>
          <a:p>
            <a:pPr marL="0" indent="0">
              <a:buNone/>
            </a:pPr>
            <a:endParaRPr lang="cs-CZ" sz="1500" dirty="0" smtClean="0"/>
          </a:p>
          <a:p>
            <a:pPr>
              <a:buAutoNum type="arabicParenR"/>
            </a:pPr>
            <a:endParaRPr lang="cs-CZ" sz="1500" dirty="0" smtClean="0"/>
          </a:p>
          <a:p>
            <a:pPr>
              <a:buAutoNum type="arabicParenR"/>
            </a:pPr>
            <a:endParaRPr lang="cs-CZ" sz="1500" dirty="0" smtClean="0"/>
          </a:p>
          <a:p>
            <a:pPr>
              <a:buAutoNum type="arabicParenR"/>
            </a:pPr>
            <a:endParaRPr lang="cs-CZ" sz="1800" dirty="0" smtClean="0"/>
          </a:p>
          <a:p>
            <a:pPr>
              <a:buAutoNum type="arabicParenR"/>
            </a:pPr>
            <a:endParaRPr lang="cs-CZ" sz="1800" dirty="0" smtClean="0"/>
          </a:p>
          <a:p>
            <a:pPr>
              <a:buAutoNum type="arabicParenR"/>
            </a:pPr>
            <a:endParaRPr lang="cs-CZ" sz="1800" dirty="0" smtClean="0"/>
          </a:p>
          <a:p>
            <a:pPr>
              <a:buAutoNum type="arabicParenR"/>
            </a:pPr>
            <a:endParaRPr lang="cs-CZ" sz="1800" dirty="0" smtClean="0"/>
          </a:p>
          <a:p>
            <a:pPr>
              <a:buAutoNum type="arabicParenR"/>
            </a:pPr>
            <a:endParaRPr lang="cs-CZ" sz="1800" dirty="0" smtClean="0"/>
          </a:p>
          <a:p>
            <a:pPr>
              <a:buAutoNum type="arabicParenR"/>
            </a:pPr>
            <a:endParaRPr lang="cs-CZ" sz="1800" dirty="0" smtClean="0"/>
          </a:p>
          <a:p>
            <a:pPr>
              <a:buAutoNum type="arabicParenR"/>
            </a:pPr>
            <a:endParaRPr lang="cs-CZ" sz="1800" dirty="0" smtClean="0"/>
          </a:p>
          <a:p>
            <a:pPr>
              <a:buAutoNum type="arabicParenR"/>
            </a:pPr>
            <a:endParaRPr lang="cs-CZ" sz="1800" dirty="0" smtClean="0"/>
          </a:p>
          <a:p>
            <a:pPr>
              <a:buAutoNum type="arabicParenR"/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292882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601</Words>
  <Application>Microsoft Office PowerPoint</Application>
  <PresentationFormat>Předvádění na obrazovce (4:3)</PresentationFormat>
  <Paragraphs>108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systému Office</vt:lpstr>
      <vt:lpstr>INTERNET</vt:lpstr>
      <vt:lpstr>CO JE TO INTERNET</vt:lpstr>
      <vt:lpstr>SLUŽBY INTERNETU</vt:lpstr>
      <vt:lpstr>PROHLÍŽEČE (browser)</vt:lpstr>
      <vt:lpstr>PROHLÍŽEČE</vt:lpstr>
      <vt:lpstr>VYHLEDÁVAČE  (Internetová stránka, která umí hledat jiné internetové stránky.)</vt:lpstr>
      <vt:lpstr>Prezentace aplikace PowerPoint</vt:lpstr>
      <vt:lpstr>VYHLEDÁVÁNÍ POJMŮ - KŘÍŽOVKA</vt:lpstr>
      <vt:lpstr>VYHLEDÁVÁNÍ POJMŮ - KŘÍŽOVKA</vt:lpstr>
      <vt:lpstr>VYHLEDÁVÁNÍ POJMŮ - KŘÍŽOVKA</vt:lpstr>
      <vt:lpstr>POČÍTAČOVÁ SÍŤ</vt:lpstr>
      <vt:lpstr>PŘÍPOJENÍ K INTERNETU A SÍŤ</vt:lpstr>
      <vt:lpstr>ZDROJE: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</dc:title>
  <dc:creator>PC</dc:creator>
  <cp:lastModifiedBy>Uživatel</cp:lastModifiedBy>
  <cp:revision>25</cp:revision>
  <dcterms:created xsi:type="dcterms:W3CDTF">2014-01-11T09:15:46Z</dcterms:created>
  <dcterms:modified xsi:type="dcterms:W3CDTF">2014-03-29T08:06:51Z</dcterms:modified>
</cp:coreProperties>
</file>